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392" r:id="rId2"/>
    <p:sldId id="292" r:id="rId3"/>
    <p:sldId id="296" r:id="rId4"/>
    <p:sldId id="287" r:id="rId5"/>
    <p:sldId id="293" r:id="rId6"/>
    <p:sldId id="294" r:id="rId7"/>
    <p:sldId id="275" r:id="rId8"/>
    <p:sldId id="295" r:id="rId9"/>
    <p:sldId id="272" r:id="rId10"/>
    <p:sldId id="288" r:id="rId11"/>
    <p:sldId id="766" r:id="rId12"/>
    <p:sldId id="765" r:id="rId13"/>
    <p:sldId id="1119" r:id="rId14"/>
    <p:sldId id="1061" r:id="rId15"/>
    <p:sldId id="280" r:id="rId16"/>
    <p:sldId id="1129" r:id="rId17"/>
    <p:sldId id="1098" r:id="rId18"/>
    <p:sldId id="1137" r:id="rId19"/>
    <p:sldId id="1056" r:id="rId20"/>
    <p:sldId id="1130" r:id="rId21"/>
    <p:sldId id="1083" r:id="rId22"/>
    <p:sldId id="731" r:id="rId23"/>
    <p:sldId id="1131" r:id="rId24"/>
    <p:sldId id="1134" r:id="rId25"/>
    <p:sldId id="1135" r:id="rId26"/>
    <p:sldId id="1136" r:id="rId27"/>
    <p:sldId id="1132" r:id="rId28"/>
    <p:sldId id="274" r:id="rId29"/>
    <p:sldId id="1064" r:id="rId30"/>
    <p:sldId id="1106" r:id="rId31"/>
    <p:sldId id="1124" r:id="rId32"/>
    <p:sldId id="1089" r:id="rId33"/>
    <p:sldId id="258" r:id="rId34"/>
    <p:sldId id="112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E5FC1C-C68F-4789-B0CF-2CC879E8B3F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41971B5-D600-4931-A3BA-8F3ED4ACC662}">
      <dgm:prSet/>
      <dgm:spPr/>
      <dgm:t>
        <a:bodyPr/>
        <a:lstStyle/>
        <a:p>
          <a:r>
            <a:rPr lang="en-US"/>
            <a:t>Based on 2018 deployment across NYC (passive study)</a:t>
          </a:r>
        </a:p>
      </dgm:t>
    </dgm:pt>
    <dgm:pt modelId="{2D780C2A-F258-4BC9-AD4B-35A0C90F2D92}" type="parTrans" cxnId="{73EFD174-B032-4520-9805-CC5E3760ADC9}">
      <dgm:prSet/>
      <dgm:spPr/>
      <dgm:t>
        <a:bodyPr/>
        <a:lstStyle/>
        <a:p>
          <a:endParaRPr lang="en-US"/>
        </a:p>
      </dgm:t>
    </dgm:pt>
    <dgm:pt modelId="{62480DB9-60A6-4CD2-B95D-3DEE7987059D}" type="sibTrans" cxnId="{73EFD174-B032-4520-9805-CC5E3760ADC9}">
      <dgm:prSet/>
      <dgm:spPr/>
      <dgm:t>
        <a:bodyPr/>
        <a:lstStyle/>
        <a:p>
          <a:endParaRPr lang="en-US"/>
        </a:p>
      </dgm:t>
    </dgm:pt>
    <dgm:pt modelId="{1F9A5FA1-7280-434E-983B-4DAAFD9CA189}">
      <dgm:prSet/>
      <dgm:spPr/>
      <dgm:t>
        <a:bodyPr/>
        <a:lstStyle/>
        <a:p>
          <a:r>
            <a:rPr lang="en-US"/>
            <a:t>Pilot home network deployment in nearly 100 homes</a:t>
          </a:r>
        </a:p>
      </dgm:t>
    </dgm:pt>
    <dgm:pt modelId="{A901D411-B39D-46C3-AE7C-D3BC5A3A1F2E}" type="parTrans" cxnId="{B590B369-F113-4FD3-9B75-C5D33E05BC8D}">
      <dgm:prSet/>
      <dgm:spPr/>
      <dgm:t>
        <a:bodyPr/>
        <a:lstStyle/>
        <a:p>
          <a:endParaRPr lang="en-US"/>
        </a:p>
      </dgm:t>
    </dgm:pt>
    <dgm:pt modelId="{2A9B33C7-14F2-4342-85A3-7A6F4BCA9428}" type="sibTrans" cxnId="{B590B369-F113-4FD3-9B75-C5D33E05BC8D}">
      <dgm:prSet/>
      <dgm:spPr/>
      <dgm:t>
        <a:bodyPr/>
        <a:lstStyle/>
        <a:p>
          <a:endParaRPr lang="en-US"/>
        </a:p>
      </dgm:t>
    </dgm:pt>
    <dgm:pt modelId="{9664AACE-3A3B-45CA-BA77-35F2C6ED3492}">
      <dgm:prSet/>
      <dgm:spPr/>
      <dgm:t>
        <a:bodyPr/>
        <a:lstStyle/>
        <a:p>
          <a:r>
            <a:rPr lang="en-US"/>
            <a:t>Needed to defer passive measurement due to privacy concerns</a:t>
          </a:r>
        </a:p>
      </dgm:t>
    </dgm:pt>
    <dgm:pt modelId="{D3D09FC0-33E9-4875-BBB8-0A319C890B89}" type="parTrans" cxnId="{F2280D63-1380-443F-AAD4-BB6CFB5B400D}">
      <dgm:prSet/>
      <dgm:spPr/>
      <dgm:t>
        <a:bodyPr/>
        <a:lstStyle/>
        <a:p>
          <a:endParaRPr lang="en-US"/>
        </a:p>
      </dgm:t>
    </dgm:pt>
    <dgm:pt modelId="{77107B41-1EA1-481B-89E3-D6EC532B6065}" type="sibTrans" cxnId="{F2280D63-1380-443F-AAD4-BB6CFB5B400D}">
      <dgm:prSet/>
      <dgm:spPr/>
      <dgm:t>
        <a:bodyPr/>
        <a:lstStyle/>
        <a:p>
          <a:endParaRPr lang="en-US"/>
        </a:p>
      </dgm:t>
    </dgm:pt>
    <dgm:pt modelId="{6ADB8C1A-535E-8D4B-8BA4-A015F2632D84}" type="pres">
      <dgm:prSet presAssocID="{50E5FC1C-C68F-4789-B0CF-2CC879E8B3F0}" presName="vert0" presStyleCnt="0">
        <dgm:presLayoutVars>
          <dgm:dir/>
          <dgm:animOne val="branch"/>
          <dgm:animLvl val="lvl"/>
        </dgm:presLayoutVars>
      </dgm:prSet>
      <dgm:spPr/>
    </dgm:pt>
    <dgm:pt modelId="{E9B57CB1-A2AB-9E44-97A2-D15E8113D86F}" type="pres">
      <dgm:prSet presAssocID="{A41971B5-D600-4931-A3BA-8F3ED4ACC662}" presName="thickLine" presStyleLbl="alignNode1" presStyleIdx="0" presStyleCnt="3"/>
      <dgm:spPr/>
    </dgm:pt>
    <dgm:pt modelId="{73F213D4-0D68-AF4D-87F9-4B4680BA2001}" type="pres">
      <dgm:prSet presAssocID="{A41971B5-D600-4931-A3BA-8F3ED4ACC662}" presName="horz1" presStyleCnt="0"/>
      <dgm:spPr/>
    </dgm:pt>
    <dgm:pt modelId="{6F004A93-16BF-5540-AA84-16DCC310D1CD}" type="pres">
      <dgm:prSet presAssocID="{A41971B5-D600-4931-A3BA-8F3ED4ACC662}" presName="tx1" presStyleLbl="revTx" presStyleIdx="0" presStyleCnt="3"/>
      <dgm:spPr/>
    </dgm:pt>
    <dgm:pt modelId="{BF0E4F0D-2C1C-0541-AFA1-8426FF6F680F}" type="pres">
      <dgm:prSet presAssocID="{A41971B5-D600-4931-A3BA-8F3ED4ACC662}" presName="vert1" presStyleCnt="0"/>
      <dgm:spPr/>
    </dgm:pt>
    <dgm:pt modelId="{73EAC948-26AB-6E4D-8AC5-BDFDA4F3AF97}" type="pres">
      <dgm:prSet presAssocID="{1F9A5FA1-7280-434E-983B-4DAAFD9CA189}" presName="thickLine" presStyleLbl="alignNode1" presStyleIdx="1" presStyleCnt="3"/>
      <dgm:spPr/>
    </dgm:pt>
    <dgm:pt modelId="{9477F00E-CA64-F24F-8301-C83FE08B62F2}" type="pres">
      <dgm:prSet presAssocID="{1F9A5FA1-7280-434E-983B-4DAAFD9CA189}" presName="horz1" presStyleCnt="0"/>
      <dgm:spPr/>
    </dgm:pt>
    <dgm:pt modelId="{0843DC5B-8014-3F4A-8C33-232C35AB3C99}" type="pres">
      <dgm:prSet presAssocID="{1F9A5FA1-7280-434E-983B-4DAAFD9CA189}" presName="tx1" presStyleLbl="revTx" presStyleIdx="1" presStyleCnt="3"/>
      <dgm:spPr/>
    </dgm:pt>
    <dgm:pt modelId="{99DFB17D-4414-BA4C-BF40-3C4F7E71DF8F}" type="pres">
      <dgm:prSet presAssocID="{1F9A5FA1-7280-434E-983B-4DAAFD9CA189}" presName="vert1" presStyleCnt="0"/>
      <dgm:spPr/>
    </dgm:pt>
    <dgm:pt modelId="{E3E69C73-01CC-4F46-95A0-33811232526F}" type="pres">
      <dgm:prSet presAssocID="{9664AACE-3A3B-45CA-BA77-35F2C6ED3492}" presName="thickLine" presStyleLbl="alignNode1" presStyleIdx="2" presStyleCnt="3"/>
      <dgm:spPr/>
    </dgm:pt>
    <dgm:pt modelId="{B58F2E6F-39E6-1C47-B796-3037B8398D55}" type="pres">
      <dgm:prSet presAssocID="{9664AACE-3A3B-45CA-BA77-35F2C6ED3492}" presName="horz1" presStyleCnt="0"/>
      <dgm:spPr/>
    </dgm:pt>
    <dgm:pt modelId="{7FDC9A2A-04F6-DB4C-B28F-8DD35C44F597}" type="pres">
      <dgm:prSet presAssocID="{9664AACE-3A3B-45CA-BA77-35F2C6ED3492}" presName="tx1" presStyleLbl="revTx" presStyleIdx="2" presStyleCnt="3"/>
      <dgm:spPr/>
    </dgm:pt>
    <dgm:pt modelId="{2D838368-9DCA-FB45-A5FA-7074BEBC05C7}" type="pres">
      <dgm:prSet presAssocID="{9664AACE-3A3B-45CA-BA77-35F2C6ED3492}" presName="vert1" presStyleCnt="0"/>
      <dgm:spPr/>
    </dgm:pt>
  </dgm:ptLst>
  <dgm:cxnLst>
    <dgm:cxn modelId="{3693BB2F-4D32-4447-A254-026C3E053084}" type="presOf" srcId="{A41971B5-D600-4931-A3BA-8F3ED4ACC662}" destId="{6F004A93-16BF-5540-AA84-16DCC310D1CD}" srcOrd="0" destOrd="0" presId="urn:microsoft.com/office/officeart/2008/layout/LinedList"/>
    <dgm:cxn modelId="{F2280D63-1380-443F-AAD4-BB6CFB5B400D}" srcId="{50E5FC1C-C68F-4789-B0CF-2CC879E8B3F0}" destId="{9664AACE-3A3B-45CA-BA77-35F2C6ED3492}" srcOrd="2" destOrd="0" parTransId="{D3D09FC0-33E9-4875-BBB8-0A319C890B89}" sibTransId="{77107B41-1EA1-481B-89E3-D6EC532B6065}"/>
    <dgm:cxn modelId="{B590B369-F113-4FD3-9B75-C5D33E05BC8D}" srcId="{50E5FC1C-C68F-4789-B0CF-2CC879E8B3F0}" destId="{1F9A5FA1-7280-434E-983B-4DAAFD9CA189}" srcOrd="1" destOrd="0" parTransId="{A901D411-B39D-46C3-AE7C-D3BC5A3A1F2E}" sibTransId="{2A9B33C7-14F2-4342-85A3-7A6F4BCA9428}"/>
    <dgm:cxn modelId="{09013A6A-63E6-0043-8A42-ED2C26AF819F}" type="presOf" srcId="{9664AACE-3A3B-45CA-BA77-35F2C6ED3492}" destId="{7FDC9A2A-04F6-DB4C-B28F-8DD35C44F597}" srcOrd="0" destOrd="0" presId="urn:microsoft.com/office/officeart/2008/layout/LinedList"/>
    <dgm:cxn modelId="{73EFD174-B032-4520-9805-CC5E3760ADC9}" srcId="{50E5FC1C-C68F-4789-B0CF-2CC879E8B3F0}" destId="{A41971B5-D600-4931-A3BA-8F3ED4ACC662}" srcOrd="0" destOrd="0" parTransId="{2D780C2A-F258-4BC9-AD4B-35A0C90F2D92}" sibTransId="{62480DB9-60A6-4CD2-B95D-3DEE7987059D}"/>
    <dgm:cxn modelId="{CC9D6F9B-7B65-CC42-BEA9-0B992BB72C6A}" type="presOf" srcId="{1F9A5FA1-7280-434E-983B-4DAAFD9CA189}" destId="{0843DC5B-8014-3F4A-8C33-232C35AB3C99}" srcOrd="0" destOrd="0" presId="urn:microsoft.com/office/officeart/2008/layout/LinedList"/>
    <dgm:cxn modelId="{8D7A2EBC-6B88-DC49-9DFA-6CC1574C04A4}" type="presOf" srcId="{50E5FC1C-C68F-4789-B0CF-2CC879E8B3F0}" destId="{6ADB8C1A-535E-8D4B-8BA4-A015F2632D84}" srcOrd="0" destOrd="0" presId="urn:microsoft.com/office/officeart/2008/layout/LinedList"/>
    <dgm:cxn modelId="{859F7515-1D49-F74E-9249-ECD53D504078}" type="presParOf" srcId="{6ADB8C1A-535E-8D4B-8BA4-A015F2632D84}" destId="{E9B57CB1-A2AB-9E44-97A2-D15E8113D86F}" srcOrd="0" destOrd="0" presId="urn:microsoft.com/office/officeart/2008/layout/LinedList"/>
    <dgm:cxn modelId="{DE7F7E50-514A-9A40-8734-246F4E50FA86}" type="presParOf" srcId="{6ADB8C1A-535E-8D4B-8BA4-A015F2632D84}" destId="{73F213D4-0D68-AF4D-87F9-4B4680BA2001}" srcOrd="1" destOrd="0" presId="urn:microsoft.com/office/officeart/2008/layout/LinedList"/>
    <dgm:cxn modelId="{9031EBF1-D930-074F-80A2-9DBA149F1A3A}" type="presParOf" srcId="{73F213D4-0D68-AF4D-87F9-4B4680BA2001}" destId="{6F004A93-16BF-5540-AA84-16DCC310D1CD}" srcOrd="0" destOrd="0" presId="urn:microsoft.com/office/officeart/2008/layout/LinedList"/>
    <dgm:cxn modelId="{12A03B34-119A-5C49-BF6D-743F4D23CD94}" type="presParOf" srcId="{73F213D4-0D68-AF4D-87F9-4B4680BA2001}" destId="{BF0E4F0D-2C1C-0541-AFA1-8426FF6F680F}" srcOrd="1" destOrd="0" presId="urn:microsoft.com/office/officeart/2008/layout/LinedList"/>
    <dgm:cxn modelId="{04D21345-29AD-964D-B82F-1B022B5F5E47}" type="presParOf" srcId="{6ADB8C1A-535E-8D4B-8BA4-A015F2632D84}" destId="{73EAC948-26AB-6E4D-8AC5-BDFDA4F3AF97}" srcOrd="2" destOrd="0" presId="urn:microsoft.com/office/officeart/2008/layout/LinedList"/>
    <dgm:cxn modelId="{E888BB29-F4B3-9B4A-9BEF-E396E6DAFE47}" type="presParOf" srcId="{6ADB8C1A-535E-8D4B-8BA4-A015F2632D84}" destId="{9477F00E-CA64-F24F-8301-C83FE08B62F2}" srcOrd="3" destOrd="0" presId="urn:microsoft.com/office/officeart/2008/layout/LinedList"/>
    <dgm:cxn modelId="{AC9F67C3-AA5E-CC42-90BD-0E4C9ED27591}" type="presParOf" srcId="{9477F00E-CA64-F24F-8301-C83FE08B62F2}" destId="{0843DC5B-8014-3F4A-8C33-232C35AB3C99}" srcOrd="0" destOrd="0" presId="urn:microsoft.com/office/officeart/2008/layout/LinedList"/>
    <dgm:cxn modelId="{A990C0B7-2543-CC41-9C46-65CE78DDB2AC}" type="presParOf" srcId="{9477F00E-CA64-F24F-8301-C83FE08B62F2}" destId="{99DFB17D-4414-BA4C-BF40-3C4F7E71DF8F}" srcOrd="1" destOrd="0" presId="urn:microsoft.com/office/officeart/2008/layout/LinedList"/>
    <dgm:cxn modelId="{73E10EF6-7F98-D348-BFB5-2E2A2FA6B6BA}" type="presParOf" srcId="{6ADB8C1A-535E-8D4B-8BA4-A015F2632D84}" destId="{E3E69C73-01CC-4F46-95A0-33811232526F}" srcOrd="4" destOrd="0" presId="urn:microsoft.com/office/officeart/2008/layout/LinedList"/>
    <dgm:cxn modelId="{C94CD095-9027-3D48-B072-FF063B0A0E07}" type="presParOf" srcId="{6ADB8C1A-535E-8D4B-8BA4-A015F2632D84}" destId="{B58F2E6F-39E6-1C47-B796-3037B8398D55}" srcOrd="5" destOrd="0" presId="urn:microsoft.com/office/officeart/2008/layout/LinedList"/>
    <dgm:cxn modelId="{DEB3C5B6-A309-574F-9AFB-DCD7ACC78123}" type="presParOf" srcId="{B58F2E6F-39E6-1C47-B796-3037B8398D55}" destId="{7FDC9A2A-04F6-DB4C-B28F-8DD35C44F597}" srcOrd="0" destOrd="0" presId="urn:microsoft.com/office/officeart/2008/layout/LinedList"/>
    <dgm:cxn modelId="{E59E3904-0563-9F4A-9AA7-2D9EC2CAB0C5}" type="presParOf" srcId="{B58F2E6F-39E6-1C47-B796-3037B8398D55}" destId="{2D838368-9DCA-FB45-A5FA-7074BEBC05C7}"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B57CB1-A2AB-9E44-97A2-D15E8113D86F}">
      <dsp:nvSpPr>
        <dsp:cNvPr id="0" name=""/>
        <dsp:cNvSpPr/>
      </dsp:nvSpPr>
      <dsp:spPr>
        <a:xfrm>
          <a:off x="0" y="2224"/>
          <a:ext cx="48104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004A93-16BF-5540-AA84-16DCC310D1CD}">
      <dsp:nvSpPr>
        <dsp:cNvPr id="0" name=""/>
        <dsp:cNvSpPr/>
      </dsp:nvSpPr>
      <dsp:spPr>
        <a:xfrm>
          <a:off x="0" y="2224"/>
          <a:ext cx="4810417" cy="151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Based on 2018 deployment across NYC (passive study)</a:t>
          </a:r>
        </a:p>
      </dsp:txBody>
      <dsp:txXfrm>
        <a:off x="0" y="2224"/>
        <a:ext cx="4810417" cy="1516917"/>
      </dsp:txXfrm>
    </dsp:sp>
    <dsp:sp modelId="{73EAC948-26AB-6E4D-8AC5-BDFDA4F3AF97}">
      <dsp:nvSpPr>
        <dsp:cNvPr id="0" name=""/>
        <dsp:cNvSpPr/>
      </dsp:nvSpPr>
      <dsp:spPr>
        <a:xfrm>
          <a:off x="0" y="1519141"/>
          <a:ext cx="48104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3DC5B-8014-3F4A-8C33-232C35AB3C99}">
      <dsp:nvSpPr>
        <dsp:cNvPr id="0" name=""/>
        <dsp:cNvSpPr/>
      </dsp:nvSpPr>
      <dsp:spPr>
        <a:xfrm>
          <a:off x="0" y="1519141"/>
          <a:ext cx="4810417" cy="151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Pilot home network deployment in nearly 100 homes</a:t>
          </a:r>
        </a:p>
      </dsp:txBody>
      <dsp:txXfrm>
        <a:off x="0" y="1519141"/>
        <a:ext cx="4810417" cy="1516917"/>
      </dsp:txXfrm>
    </dsp:sp>
    <dsp:sp modelId="{E3E69C73-01CC-4F46-95A0-33811232526F}">
      <dsp:nvSpPr>
        <dsp:cNvPr id="0" name=""/>
        <dsp:cNvSpPr/>
      </dsp:nvSpPr>
      <dsp:spPr>
        <a:xfrm>
          <a:off x="0" y="3036058"/>
          <a:ext cx="481041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DC9A2A-04F6-DB4C-B28F-8DD35C44F597}">
      <dsp:nvSpPr>
        <dsp:cNvPr id="0" name=""/>
        <dsp:cNvSpPr/>
      </dsp:nvSpPr>
      <dsp:spPr>
        <a:xfrm>
          <a:off x="0" y="3036058"/>
          <a:ext cx="4810417" cy="1516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Needed to defer passive measurement due to privacy concerns</a:t>
          </a:r>
        </a:p>
      </dsp:txBody>
      <dsp:txXfrm>
        <a:off x="0" y="3036058"/>
        <a:ext cx="4810417" cy="151691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6A912E-8A2D-E24A-B3C5-13C42749C8CD}" type="datetimeFigureOut">
              <a:rPr lang="en-US" smtClean="0"/>
              <a:t>3/2/22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F3A672-A2F3-184C-A173-D3DFE9815921}" type="slidenum">
              <a:rPr lang="en-US" smtClean="0"/>
              <a:t>‹#›</a:t>
            </a:fld>
            <a:endParaRPr lang="en-US"/>
          </a:p>
        </p:txBody>
      </p:sp>
    </p:spTree>
    <p:extLst>
      <p:ext uri="{BB962C8B-B14F-4D97-AF65-F5344CB8AC3E}">
        <p14:creationId xmlns:p14="http://schemas.microsoft.com/office/powerpoint/2010/main" val="264326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237381-9D2A-0D46-A31D-B9FCFAE45650}" type="slidenum">
              <a:rPr lang="en-US" smtClean="0"/>
              <a:t>1</a:t>
            </a:fld>
            <a:endParaRPr lang="en-US"/>
          </a:p>
        </p:txBody>
      </p:sp>
    </p:spTree>
    <p:extLst>
      <p:ext uri="{BB962C8B-B14F-4D97-AF65-F5344CB8AC3E}">
        <p14:creationId xmlns:p14="http://schemas.microsoft.com/office/powerpoint/2010/main" val="4114816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C4EA28-B458-4E46-B9F4-997E5D068A2D}" type="slidenum">
              <a:rPr lang="en-US" smtClean="0"/>
              <a:t>22</a:t>
            </a:fld>
            <a:endParaRPr lang="en-US"/>
          </a:p>
        </p:txBody>
      </p:sp>
    </p:spTree>
    <p:extLst>
      <p:ext uri="{BB962C8B-B14F-4D97-AF65-F5344CB8AC3E}">
        <p14:creationId xmlns:p14="http://schemas.microsoft.com/office/powerpoint/2010/main" val="4125231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428fc3d527_0_28: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428fc3d527_0_28: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dirty="0"/>
          </a:p>
        </p:txBody>
      </p:sp>
      <p:sp>
        <p:nvSpPr>
          <p:cNvPr id="256" name="Google Shape;256;g428fc3d527_0_28:notes"/>
          <p:cNvSpPr txBox="1">
            <a:spLocks noGrp="1"/>
          </p:cNvSpPr>
          <p:nvPr>
            <p:ph type="sldNum" idx="12"/>
          </p:nvPr>
        </p:nvSpPr>
        <p:spPr>
          <a:xfrm>
            <a:off x="5179484" y="6513910"/>
            <a:ext cx="3962400" cy="3429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3840492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382390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aim to infer four high-level application quality metrics that past work has indicated are good proxies for user experience.</a:t>
            </a:r>
          </a:p>
          <a:p>
            <a:endParaRPr lang="en-US" dirty="0"/>
          </a:p>
          <a:p>
            <a:r>
              <a:rPr lang="en-US" dirty="0"/>
              <a:t>(In actual fact, you’d also want to ask the users, and we’ve actually done that in part of our work using experience sampling, but we haven’t even looked at the data there yet, so I won’t talk about it today.)</a:t>
            </a:r>
          </a:p>
        </p:txBody>
      </p:sp>
      <p:sp>
        <p:nvSpPr>
          <p:cNvPr id="4" name="Slide Number Placeholder 3"/>
          <p:cNvSpPr>
            <a:spLocks noGrp="1"/>
          </p:cNvSpPr>
          <p:nvPr>
            <p:ph type="sldNum" sz="quarter" idx="5"/>
          </p:nvPr>
        </p:nvSpPr>
        <p:spPr/>
        <p:txBody>
          <a:bodyPr/>
          <a:lstStyle/>
          <a:p>
            <a:fld id="{65C4EA28-B458-4E46-B9F4-997E5D068A2D}" type="slidenum">
              <a:rPr lang="en-US" smtClean="0"/>
              <a:t>11</a:t>
            </a:fld>
            <a:endParaRPr lang="en-US"/>
          </a:p>
        </p:txBody>
      </p:sp>
    </p:spTree>
    <p:extLst>
      <p:ext uri="{BB962C8B-B14F-4D97-AF65-F5344CB8AC3E}">
        <p14:creationId xmlns:p14="http://schemas.microsoft.com/office/powerpoint/2010/main" val="181708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problem was never easy, but it’s getting more challenging!</a:t>
            </a:r>
          </a:p>
        </p:txBody>
      </p:sp>
      <p:sp>
        <p:nvSpPr>
          <p:cNvPr id="4" name="Slide Number Placeholder 3"/>
          <p:cNvSpPr>
            <a:spLocks noGrp="1"/>
          </p:cNvSpPr>
          <p:nvPr>
            <p:ph type="sldNum" sz="quarter" idx="5"/>
          </p:nvPr>
        </p:nvSpPr>
        <p:spPr/>
        <p:txBody>
          <a:bodyPr/>
          <a:lstStyle/>
          <a:p>
            <a:fld id="{65C4EA28-B458-4E46-B9F4-997E5D068A2D}" type="slidenum">
              <a:rPr lang="en-US" smtClean="0"/>
              <a:t>12</a:t>
            </a:fld>
            <a:endParaRPr lang="en-US"/>
          </a:p>
        </p:txBody>
      </p:sp>
    </p:spTree>
    <p:extLst>
      <p:ext uri="{BB962C8B-B14F-4D97-AF65-F5344CB8AC3E}">
        <p14:creationId xmlns:p14="http://schemas.microsoft.com/office/powerpoint/2010/main" val="1404158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national (in fact, a global) problem, but it also exists right here in Chicago, and is particularly acute right here on the south side, even in neighborhoods that border the university (e.g., Woodlawn, South Shore).</a:t>
            </a:r>
          </a:p>
        </p:txBody>
      </p:sp>
      <p:sp>
        <p:nvSpPr>
          <p:cNvPr id="4" name="Slide Number Placeholder 3"/>
          <p:cNvSpPr>
            <a:spLocks noGrp="1"/>
          </p:cNvSpPr>
          <p:nvPr>
            <p:ph type="sldNum" sz="quarter" idx="5"/>
          </p:nvPr>
        </p:nvSpPr>
        <p:spPr/>
        <p:txBody>
          <a:bodyPr/>
          <a:lstStyle/>
          <a:p>
            <a:fld id="{3078FBAC-A421-7B49-9431-3C3E90E36AC3}" type="slidenum">
              <a:rPr lang="en-US" smtClean="0"/>
              <a:t>13</a:t>
            </a:fld>
            <a:endParaRPr lang="en-US"/>
          </a:p>
        </p:txBody>
      </p:sp>
    </p:spTree>
    <p:extLst>
      <p:ext uri="{BB962C8B-B14F-4D97-AF65-F5344CB8AC3E}">
        <p14:creationId xmlns:p14="http://schemas.microsoft.com/office/powerpoint/2010/main" val="99565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Science is not just a technical field. It has to situate technical</a:t>
            </a:r>
          </a:p>
          <a:p>
            <a:r>
              <a:rPr lang="en-US" dirty="0"/>
              <a:t>solutions (either hardware, software, or analytic modeling) within social</a:t>
            </a:r>
          </a:p>
          <a:p>
            <a:r>
              <a:rPr lang="en-US" dirty="0"/>
              <a:t>fabric. That means both the laws and rules of policymaking, and the social</a:t>
            </a:r>
          </a:p>
          <a:p>
            <a:r>
              <a:rPr lang="en-US" dirty="0"/>
              <a:t>practices of people on the ground in organizations and communities.</a:t>
            </a:r>
          </a:p>
          <a:p>
            <a:endParaRPr lang="en-US" dirty="0"/>
          </a:p>
          <a:p>
            <a:endParaRPr lang="en-US" dirty="0"/>
          </a:p>
        </p:txBody>
      </p:sp>
      <p:sp>
        <p:nvSpPr>
          <p:cNvPr id="4" name="Slide Number Placeholder 3"/>
          <p:cNvSpPr>
            <a:spLocks noGrp="1"/>
          </p:cNvSpPr>
          <p:nvPr>
            <p:ph type="sldNum" sz="quarter" idx="5"/>
          </p:nvPr>
        </p:nvSpPr>
        <p:spPr/>
        <p:txBody>
          <a:bodyPr/>
          <a:lstStyle/>
          <a:p>
            <a:fld id="{3078FBAC-A421-7B49-9431-3C3E90E36AC3}" type="slidenum">
              <a:rPr lang="en-US" smtClean="0"/>
              <a:t>14</a:t>
            </a:fld>
            <a:endParaRPr lang="en-US"/>
          </a:p>
        </p:txBody>
      </p:sp>
    </p:spTree>
    <p:extLst>
      <p:ext uri="{BB962C8B-B14F-4D97-AF65-F5344CB8AC3E}">
        <p14:creationId xmlns:p14="http://schemas.microsoft.com/office/powerpoint/2010/main" val="3175294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F8FB18-2F9A-BA4C-867D-251FB85B6A2D}" type="slidenum">
              <a:rPr lang="en-US" smtClean="0"/>
              <a:t>15</a:t>
            </a:fld>
            <a:endParaRPr lang="en-US"/>
          </a:p>
        </p:txBody>
      </p:sp>
    </p:spTree>
    <p:extLst>
      <p:ext uri="{BB962C8B-B14F-4D97-AF65-F5344CB8AC3E}">
        <p14:creationId xmlns:p14="http://schemas.microsoft.com/office/powerpoint/2010/main" val="277679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8FBAC-A421-7B49-9431-3C3E90E36AC3}" type="slidenum">
              <a:rPr lang="en-US" smtClean="0"/>
              <a:t>17</a:t>
            </a:fld>
            <a:endParaRPr lang="en-US"/>
          </a:p>
        </p:txBody>
      </p:sp>
    </p:spTree>
    <p:extLst>
      <p:ext uri="{BB962C8B-B14F-4D97-AF65-F5344CB8AC3E}">
        <p14:creationId xmlns:p14="http://schemas.microsoft.com/office/powerpoint/2010/main" val="127214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78FBAC-A421-7B49-9431-3C3E90E36AC3}" type="slidenum">
              <a:rPr lang="en-US" smtClean="0"/>
              <a:t>19</a:t>
            </a:fld>
            <a:endParaRPr lang="en-US"/>
          </a:p>
        </p:txBody>
      </p:sp>
    </p:spTree>
    <p:extLst>
      <p:ext uri="{BB962C8B-B14F-4D97-AF65-F5344CB8AC3E}">
        <p14:creationId xmlns:p14="http://schemas.microsoft.com/office/powerpoint/2010/main" val="3499790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Shaping research questions in relation to people.</a:t>
            </a:r>
          </a:p>
        </p:txBody>
      </p:sp>
      <p:sp>
        <p:nvSpPr>
          <p:cNvPr id="4" name="Slide Number Placeholder 3"/>
          <p:cNvSpPr>
            <a:spLocks noGrp="1"/>
          </p:cNvSpPr>
          <p:nvPr>
            <p:ph type="sldNum" sz="quarter" idx="5"/>
          </p:nvPr>
        </p:nvSpPr>
        <p:spPr/>
        <p:txBody>
          <a:bodyPr/>
          <a:lstStyle/>
          <a:p>
            <a:fld id="{3078FBAC-A421-7B49-9431-3C3E90E36AC3}" type="slidenum">
              <a:rPr lang="en-US" smtClean="0"/>
              <a:t>21</a:t>
            </a:fld>
            <a:endParaRPr lang="en-US"/>
          </a:p>
        </p:txBody>
      </p:sp>
    </p:spTree>
    <p:extLst>
      <p:ext uri="{BB962C8B-B14F-4D97-AF65-F5344CB8AC3E}">
        <p14:creationId xmlns:p14="http://schemas.microsoft.com/office/powerpoint/2010/main" val="513537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079F7-CB4F-544A-860C-2DD72E5346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7C59C0-9D4D-3744-BD30-317FD555A7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EEFC37-7149-9942-A87C-DD112BB3B9FB}"/>
              </a:ext>
            </a:extLst>
          </p:cNvPr>
          <p:cNvSpPr>
            <a:spLocks noGrp="1"/>
          </p:cNvSpPr>
          <p:nvPr>
            <p:ph type="dt" sz="half" idx="10"/>
          </p:nvPr>
        </p:nvSpPr>
        <p:spPr/>
        <p:txBody>
          <a:bodyPr/>
          <a:lstStyle/>
          <a:p>
            <a:fld id="{3480AAA0-B9B9-F845-B5ED-526B3706FE62}" type="datetimeFigureOut">
              <a:rPr lang="en-US" smtClean="0"/>
              <a:t>3/2/22</a:t>
            </a:fld>
            <a:endParaRPr lang="en-US"/>
          </a:p>
        </p:txBody>
      </p:sp>
      <p:sp>
        <p:nvSpPr>
          <p:cNvPr id="5" name="Footer Placeholder 4">
            <a:extLst>
              <a:ext uri="{FF2B5EF4-FFF2-40B4-BE49-F238E27FC236}">
                <a16:creationId xmlns:a16="http://schemas.microsoft.com/office/drawing/2014/main" id="{63D39875-9DD0-0C4E-B049-98792B7C1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5AC78-4A3A-EF4E-A881-450F560601DE}"/>
              </a:ext>
            </a:extLst>
          </p:cNvPr>
          <p:cNvSpPr>
            <a:spLocks noGrp="1"/>
          </p:cNvSpPr>
          <p:nvPr>
            <p:ph type="sldNum" sz="quarter" idx="12"/>
          </p:nvPr>
        </p:nvSpPr>
        <p:spPr/>
        <p:txBody>
          <a:bodyPr/>
          <a:lstStyle/>
          <a:p>
            <a:fld id="{E594593B-E4E7-0C47-88E1-7A3B49CB2339}" type="slidenum">
              <a:rPr lang="en-US" smtClean="0"/>
              <a:t>‹#›</a:t>
            </a:fld>
            <a:endParaRPr lang="en-US"/>
          </a:p>
        </p:txBody>
      </p:sp>
    </p:spTree>
    <p:extLst>
      <p:ext uri="{BB962C8B-B14F-4D97-AF65-F5344CB8AC3E}">
        <p14:creationId xmlns:p14="http://schemas.microsoft.com/office/powerpoint/2010/main" val="4051008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842F0-FCFF-7D41-9617-CE84AA246A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3471A-D5C7-EA4D-B78A-314065158F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445A2-2164-3145-9E1F-096C69963DDA}"/>
              </a:ext>
            </a:extLst>
          </p:cNvPr>
          <p:cNvSpPr>
            <a:spLocks noGrp="1"/>
          </p:cNvSpPr>
          <p:nvPr>
            <p:ph type="dt" sz="half" idx="10"/>
          </p:nvPr>
        </p:nvSpPr>
        <p:spPr/>
        <p:txBody>
          <a:bodyPr/>
          <a:lstStyle/>
          <a:p>
            <a:fld id="{3480AAA0-B9B9-F845-B5ED-526B3706FE62}" type="datetimeFigureOut">
              <a:rPr lang="en-US" smtClean="0"/>
              <a:t>3/2/22</a:t>
            </a:fld>
            <a:endParaRPr lang="en-US"/>
          </a:p>
        </p:txBody>
      </p:sp>
      <p:sp>
        <p:nvSpPr>
          <p:cNvPr id="5" name="Footer Placeholder 4">
            <a:extLst>
              <a:ext uri="{FF2B5EF4-FFF2-40B4-BE49-F238E27FC236}">
                <a16:creationId xmlns:a16="http://schemas.microsoft.com/office/drawing/2014/main" id="{377D33E6-53E7-104E-B712-C7C9419BF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462DB5-569B-5D47-8891-8C05060B9159}"/>
              </a:ext>
            </a:extLst>
          </p:cNvPr>
          <p:cNvSpPr>
            <a:spLocks noGrp="1"/>
          </p:cNvSpPr>
          <p:nvPr>
            <p:ph type="sldNum" sz="quarter" idx="12"/>
          </p:nvPr>
        </p:nvSpPr>
        <p:spPr/>
        <p:txBody>
          <a:bodyPr/>
          <a:lstStyle/>
          <a:p>
            <a:fld id="{E594593B-E4E7-0C47-88E1-7A3B49CB2339}" type="slidenum">
              <a:rPr lang="en-US" smtClean="0"/>
              <a:t>‹#›</a:t>
            </a:fld>
            <a:endParaRPr lang="en-US"/>
          </a:p>
        </p:txBody>
      </p:sp>
    </p:spTree>
    <p:extLst>
      <p:ext uri="{BB962C8B-B14F-4D97-AF65-F5344CB8AC3E}">
        <p14:creationId xmlns:p14="http://schemas.microsoft.com/office/powerpoint/2010/main" val="3857616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3DF232-8D86-CB45-9AC8-890081B957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217D2E-81BC-194F-878F-A738314452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EA615-E099-9347-866F-1ED8B7C3EB72}"/>
              </a:ext>
            </a:extLst>
          </p:cNvPr>
          <p:cNvSpPr>
            <a:spLocks noGrp="1"/>
          </p:cNvSpPr>
          <p:nvPr>
            <p:ph type="dt" sz="half" idx="10"/>
          </p:nvPr>
        </p:nvSpPr>
        <p:spPr/>
        <p:txBody>
          <a:bodyPr/>
          <a:lstStyle/>
          <a:p>
            <a:fld id="{3480AAA0-B9B9-F845-B5ED-526B3706FE62}" type="datetimeFigureOut">
              <a:rPr lang="en-US" smtClean="0"/>
              <a:t>3/2/22</a:t>
            </a:fld>
            <a:endParaRPr lang="en-US"/>
          </a:p>
        </p:txBody>
      </p:sp>
      <p:sp>
        <p:nvSpPr>
          <p:cNvPr id="5" name="Footer Placeholder 4">
            <a:extLst>
              <a:ext uri="{FF2B5EF4-FFF2-40B4-BE49-F238E27FC236}">
                <a16:creationId xmlns:a16="http://schemas.microsoft.com/office/drawing/2014/main" id="{F32B9539-428E-FF4C-B2F6-F424C9482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B9987-7576-9246-9250-38AB17FF5D46}"/>
              </a:ext>
            </a:extLst>
          </p:cNvPr>
          <p:cNvSpPr>
            <a:spLocks noGrp="1"/>
          </p:cNvSpPr>
          <p:nvPr>
            <p:ph type="sldNum" sz="quarter" idx="12"/>
          </p:nvPr>
        </p:nvSpPr>
        <p:spPr/>
        <p:txBody>
          <a:bodyPr/>
          <a:lstStyle/>
          <a:p>
            <a:fld id="{E594593B-E4E7-0C47-88E1-7A3B49CB2339}" type="slidenum">
              <a:rPr lang="en-US" smtClean="0"/>
              <a:t>‹#›</a:t>
            </a:fld>
            <a:endParaRPr lang="en-US"/>
          </a:p>
        </p:txBody>
      </p:sp>
    </p:spTree>
    <p:extLst>
      <p:ext uri="{BB962C8B-B14F-4D97-AF65-F5344CB8AC3E}">
        <p14:creationId xmlns:p14="http://schemas.microsoft.com/office/powerpoint/2010/main" val="2880571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18" y="593384"/>
            <a:ext cx="11360799" cy="7635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18" y="1536633"/>
            <a:ext cx="11360799" cy="4555200"/>
          </a:xfrm>
          <a:prstGeom prst="rect">
            <a:avLst/>
          </a:prstGeom>
        </p:spPr>
        <p:txBody>
          <a:bodyPr lIns="91425" tIns="91425" rIns="91425" bIns="91425" anchor="t" anchorCtr="0"/>
          <a:lstStyle>
            <a:lvl1pPr lvl="0">
              <a:lnSpc>
                <a:spcPct val="150000"/>
              </a:lnSpc>
              <a:spcBef>
                <a:spcPts val="0"/>
              </a:spcBef>
              <a:buSzPct val="100000"/>
              <a:defRPr sz="2667"/>
            </a:lvl1pPr>
            <a:lvl2pPr lvl="1">
              <a:lnSpc>
                <a:spcPct val="150000"/>
              </a:lnSpc>
              <a:spcBef>
                <a:spcPts val="0"/>
              </a:spcBef>
              <a:buSzPct val="100000"/>
              <a:defRPr sz="2133"/>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19" name="Shape 19"/>
          <p:cNvSpPr txBox="1">
            <a:spLocks noGrp="1"/>
          </p:cNvSpPr>
          <p:nvPr>
            <p:ph type="sldNum" idx="12"/>
          </p:nvPr>
        </p:nvSpPr>
        <p:spPr>
          <a:xfrm>
            <a:off x="11296645"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42956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BA23-FE06-1A44-9575-2EC92F8DF0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660C40-EEBD-3C4C-A6E0-99BEFF5631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23EF2C-AE57-A048-B1AD-C50D8CB6D0FB}"/>
              </a:ext>
            </a:extLst>
          </p:cNvPr>
          <p:cNvSpPr>
            <a:spLocks noGrp="1"/>
          </p:cNvSpPr>
          <p:nvPr>
            <p:ph type="dt" sz="half" idx="10"/>
          </p:nvPr>
        </p:nvSpPr>
        <p:spPr/>
        <p:txBody>
          <a:bodyPr/>
          <a:lstStyle/>
          <a:p>
            <a:fld id="{3480AAA0-B9B9-F845-B5ED-526B3706FE62}" type="datetimeFigureOut">
              <a:rPr lang="en-US" smtClean="0"/>
              <a:t>3/2/22</a:t>
            </a:fld>
            <a:endParaRPr lang="en-US"/>
          </a:p>
        </p:txBody>
      </p:sp>
      <p:sp>
        <p:nvSpPr>
          <p:cNvPr id="5" name="Footer Placeholder 4">
            <a:extLst>
              <a:ext uri="{FF2B5EF4-FFF2-40B4-BE49-F238E27FC236}">
                <a16:creationId xmlns:a16="http://schemas.microsoft.com/office/drawing/2014/main" id="{6F953382-649D-0142-B306-97F0B46FFA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F1FBC7-F6AC-B44E-88F8-07DE8A9786FA}"/>
              </a:ext>
            </a:extLst>
          </p:cNvPr>
          <p:cNvSpPr>
            <a:spLocks noGrp="1"/>
          </p:cNvSpPr>
          <p:nvPr>
            <p:ph type="sldNum" sz="quarter" idx="12"/>
          </p:nvPr>
        </p:nvSpPr>
        <p:spPr/>
        <p:txBody>
          <a:bodyPr/>
          <a:lstStyle/>
          <a:p>
            <a:fld id="{E594593B-E4E7-0C47-88E1-7A3B49CB2339}" type="slidenum">
              <a:rPr lang="en-US" smtClean="0"/>
              <a:t>‹#›</a:t>
            </a:fld>
            <a:endParaRPr lang="en-US"/>
          </a:p>
        </p:txBody>
      </p:sp>
    </p:spTree>
    <p:extLst>
      <p:ext uri="{BB962C8B-B14F-4D97-AF65-F5344CB8AC3E}">
        <p14:creationId xmlns:p14="http://schemas.microsoft.com/office/powerpoint/2010/main" val="369125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5329A-7856-F644-B8EB-80AC4D3958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492C7D-41C4-F149-8EED-CB5FF903B1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4C13BB-5CE4-914A-8D0F-EAAB6C0D1B5A}"/>
              </a:ext>
            </a:extLst>
          </p:cNvPr>
          <p:cNvSpPr>
            <a:spLocks noGrp="1"/>
          </p:cNvSpPr>
          <p:nvPr>
            <p:ph type="dt" sz="half" idx="10"/>
          </p:nvPr>
        </p:nvSpPr>
        <p:spPr/>
        <p:txBody>
          <a:bodyPr/>
          <a:lstStyle/>
          <a:p>
            <a:fld id="{3480AAA0-B9B9-F845-B5ED-526B3706FE62}" type="datetimeFigureOut">
              <a:rPr lang="en-US" smtClean="0"/>
              <a:t>3/2/22</a:t>
            </a:fld>
            <a:endParaRPr lang="en-US"/>
          </a:p>
        </p:txBody>
      </p:sp>
      <p:sp>
        <p:nvSpPr>
          <p:cNvPr id="5" name="Footer Placeholder 4">
            <a:extLst>
              <a:ext uri="{FF2B5EF4-FFF2-40B4-BE49-F238E27FC236}">
                <a16:creationId xmlns:a16="http://schemas.microsoft.com/office/drawing/2014/main" id="{C30FC2D7-533F-624A-B80E-CC08A9733D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C83406-2FC7-AA46-918B-76835EACD2D4}"/>
              </a:ext>
            </a:extLst>
          </p:cNvPr>
          <p:cNvSpPr>
            <a:spLocks noGrp="1"/>
          </p:cNvSpPr>
          <p:nvPr>
            <p:ph type="sldNum" sz="quarter" idx="12"/>
          </p:nvPr>
        </p:nvSpPr>
        <p:spPr/>
        <p:txBody>
          <a:bodyPr/>
          <a:lstStyle/>
          <a:p>
            <a:fld id="{E594593B-E4E7-0C47-88E1-7A3B49CB2339}" type="slidenum">
              <a:rPr lang="en-US" smtClean="0"/>
              <a:t>‹#›</a:t>
            </a:fld>
            <a:endParaRPr lang="en-US"/>
          </a:p>
        </p:txBody>
      </p:sp>
    </p:spTree>
    <p:extLst>
      <p:ext uri="{BB962C8B-B14F-4D97-AF65-F5344CB8AC3E}">
        <p14:creationId xmlns:p14="http://schemas.microsoft.com/office/powerpoint/2010/main" val="3315547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2D32B-C6A0-E743-9801-0C3738DF07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C5A055-F984-8B41-B793-D48649BA75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F55060-0063-EC4E-B397-8CAFD1E9F2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162342-8DF6-FD4A-8163-F511C15AF484}"/>
              </a:ext>
            </a:extLst>
          </p:cNvPr>
          <p:cNvSpPr>
            <a:spLocks noGrp="1"/>
          </p:cNvSpPr>
          <p:nvPr>
            <p:ph type="dt" sz="half" idx="10"/>
          </p:nvPr>
        </p:nvSpPr>
        <p:spPr/>
        <p:txBody>
          <a:bodyPr/>
          <a:lstStyle/>
          <a:p>
            <a:fld id="{3480AAA0-B9B9-F845-B5ED-526B3706FE62}" type="datetimeFigureOut">
              <a:rPr lang="en-US" smtClean="0"/>
              <a:t>3/2/22</a:t>
            </a:fld>
            <a:endParaRPr lang="en-US"/>
          </a:p>
        </p:txBody>
      </p:sp>
      <p:sp>
        <p:nvSpPr>
          <p:cNvPr id="6" name="Footer Placeholder 5">
            <a:extLst>
              <a:ext uri="{FF2B5EF4-FFF2-40B4-BE49-F238E27FC236}">
                <a16:creationId xmlns:a16="http://schemas.microsoft.com/office/drawing/2014/main" id="{E9BA40CD-83B1-AE40-B10D-5154E8A41F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7C7CD-654A-904B-B19A-0EB67F64408B}"/>
              </a:ext>
            </a:extLst>
          </p:cNvPr>
          <p:cNvSpPr>
            <a:spLocks noGrp="1"/>
          </p:cNvSpPr>
          <p:nvPr>
            <p:ph type="sldNum" sz="quarter" idx="12"/>
          </p:nvPr>
        </p:nvSpPr>
        <p:spPr/>
        <p:txBody>
          <a:bodyPr/>
          <a:lstStyle/>
          <a:p>
            <a:fld id="{E594593B-E4E7-0C47-88E1-7A3B49CB2339}" type="slidenum">
              <a:rPr lang="en-US" smtClean="0"/>
              <a:t>‹#›</a:t>
            </a:fld>
            <a:endParaRPr lang="en-US"/>
          </a:p>
        </p:txBody>
      </p:sp>
    </p:spTree>
    <p:extLst>
      <p:ext uri="{BB962C8B-B14F-4D97-AF65-F5344CB8AC3E}">
        <p14:creationId xmlns:p14="http://schemas.microsoft.com/office/powerpoint/2010/main" val="245022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B034E-AA00-5F45-AFFA-02833845D5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95304B6-D6E8-BB47-81E1-6D22B24EC1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DFECBF-9603-8F49-811D-1A82C4FBCA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6011CC-C07C-114F-A3E0-4BFCB07688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20ABBE-7FE8-8949-8DFC-E00552CB8D6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61FE39-2F41-A24B-A835-8B9E9D66006F}"/>
              </a:ext>
            </a:extLst>
          </p:cNvPr>
          <p:cNvSpPr>
            <a:spLocks noGrp="1"/>
          </p:cNvSpPr>
          <p:nvPr>
            <p:ph type="dt" sz="half" idx="10"/>
          </p:nvPr>
        </p:nvSpPr>
        <p:spPr/>
        <p:txBody>
          <a:bodyPr/>
          <a:lstStyle/>
          <a:p>
            <a:fld id="{3480AAA0-B9B9-F845-B5ED-526B3706FE62}" type="datetimeFigureOut">
              <a:rPr lang="en-US" smtClean="0"/>
              <a:t>3/2/22</a:t>
            </a:fld>
            <a:endParaRPr lang="en-US"/>
          </a:p>
        </p:txBody>
      </p:sp>
      <p:sp>
        <p:nvSpPr>
          <p:cNvPr id="8" name="Footer Placeholder 7">
            <a:extLst>
              <a:ext uri="{FF2B5EF4-FFF2-40B4-BE49-F238E27FC236}">
                <a16:creationId xmlns:a16="http://schemas.microsoft.com/office/drawing/2014/main" id="{97EB4D7F-C542-E343-A439-7E22853F5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43332E-7611-C347-AEDB-B059B6594A30}"/>
              </a:ext>
            </a:extLst>
          </p:cNvPr>
          <p:cNvSpPr>
            <a:spLocks noGrp="1"/>
          </p:cNvSpPr>
          <p:nvPr>
            <p:ph type="sldNum" sz="quarter" idx="12"/>
          </p:nvPr>
        </p:nvSpPr>
        <p:spPr/>
        <p:txBody>
          <a:bodyPr/>
          <a:lstStyle/>
          <a:p>
            <a:fld id="{E594593B-E4E7-0C47-88E1-7A3B49CB2339}" type="slidenum">
              <a:rPr lang="en-US" smtClean="0"/>
              <a:t>‹#›</a:t>
            </a:fld>
            <a:endParaRPr lang="en-US"/>
          </a:p>
        </p:txBody>
      </p:sp>
    </p:spTree>
    <p:extLst>
      <p:ext uri="{BB962C8B-B14F-4D97-AF65-F5344CB8AC3E}">
        <p14:creationId xmlns:p14="http://schemas.microsoft.com/office/powerpoint/2010/main" val="2722692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14557-219C-DF4B-A65D-00F0C2851A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65872A-1131-6C4F-A9B4-298DEB379D16}"/>
              </a:ext>
            </a:extLst>
          </p:cNvPr>
          <p:cNvSpPr>
            <a:spLocks noGrp="1"/>
          </p:cNvSpPr>
          <p:nvPr>
            <p:ph type="dt" sz="half" idx="10"/>
          </p:nvPr>
        </p:nvSpPr>
        <p:spPr/>
        <p:txBody>
          <a:bodyPr/>
          <a:lstStyle/>
          <a:p>
            <a:fld id="{3480AAA0-B9B9-F845-B5ED-526B3706FE62}" type="datetimeFigureOut">
              <a:rPr lang="en-US" smtClean="0"/>
              <a:t>3/2/22</a:t>
            </a:fld>
            <a:endParaRPr lang="en-US"/>
          </a:p>
        </p:txBody>
      </p:sp>
      <p:sp>
        <p:nvSpPr>
          <p:cNvPr id="4" name="Footer Placeholder 3">
            <a:extLst>
              <a:ext uri="{FF2B5EF4-FFF2-40B4-BE49-F238E27FC236}">
                <a16:creationId xmlns:a16="http://schemas.microsoft.com/office/drawing/2014/main" id="{57895F47-99A3-8942-B369-447161F96A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6632D7-3C67-F648-95FA-7FDC082B749E}"/>
              </a:ext>
            </a:extLst>
          </p:cNvPr>
          <p:cNvSpPr>
            <a:spLocks noGrp="1"/>
          </p:cNvSpPr>
          <p:nvPr>
            <p:ph type="sldNum" sz="quarter" idx="12"/>
          </p:nvPr>
        </p:nvSpPr>
        <p:spPr/>
        <p:txBody>
          <a:bodyPr/>
          <a:lstStyle/>
          <a:p>
            <a:fld id="{E594593B-E4E7-0C47-88E1-7A3B49CB2339}" type="slidenum">
              <a:rPr lang="en-US" smtClean="0"/>
              <a:t>‹#›</a:t>
            </a:fld>
            <a:endParaRPr lang="en-US"/>
          </a:p>
        </p:txBody>
      </p:sp>
    </p:spTree>
    <p:extLst>
      <p:ext uri="{BB962C8B-B14F-4D97-AF65-F5344CB8AC3E}">
        <p14:creationId xmlns:p14="http://schemas.microsoft.com/office/powerpoint/2010/main" val="389798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F44CBB-5842-434C-9C59-E3EC77BDA5FD}"/>
              </a:ext>
            </a:extLst>
          </p:cNvPr>
          <p:cNvSpPr>
            <a:spLocks noGrp="1"/>
          </p:cNvSpPr>
          <p:nvPr>
            <p:ph type="dt" sz="half" idx="10"/>
          </p:nvPr>
        </p:nvSpPr>
        <p:spPr/>
        <p:txBody>
          <a:bodyPr/>
          <a:lstStyle/>
          <a:p>
            <a:fld id="{3480AAA0-B9B9-F845-B5ED-526B3706FE62}" type="datetimeFigureOut">
              <a:rPr lang="en-US" smtClean="0"/>
              <a:t>3/2/22</a:t>
            </a:fld>
            <a:endParaRPr lang="en-US"/>
          </a:p>
        </p:txBody>
      </p:sp>
      <p:sp>
        <p:nvSpPr>
          <p:cNvPr id="3" name="Footer Placeholder 2">
            <a:extLst>
              <a:ext uri="{FF2B5EF4-FFF2-40B4-BE49-F238E27FC236}">
                <a16:creationId xmlns:a16="http://schemas.microsoft.com/office/drawing/2014/main" id="{A3ABA7CD-4FAA-E64F-819C-06D1F0E014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FEA04D-8608-BC4E-8AAE-B73D5145F9DB}"/>
              </a:ext>
            </a:extLst>
          </p:cNvPr>
          <p:cNvSpPr>
            <a:spLocks noGrp="1"/>
          </p:cNvSpPr>
          <p:nvPr>
            <p:ph type="sldNum" sz="quarter" idx="12"/>
          </p:nvPr>
        </p:nvSpPr>
        <p:spPr/>
        <p:txBody>
          <a:bodyPr/>
          <a:lstStyle/>
          <a:p>
            <a:fld id="{E594593B-E4E7-0C47-88E1-7A3B49CB2339}" type="slidenum">
              <a:rPr lang="en-US" smtClean="0"/>
              <a:t>‹#›</a:t>
            </a:fld>
            <a:endParaRPr lang="en-US"/>
          </a:p>
        </p:txBody>
      </p:sp>
    </p:spTree>
    <p:extLst>
      <p:ext uri="{BB962C8B-B14F-4D97-AF65-F5344CB8AC3E}">
        <p14:creationId xmlns:p14="http://schemas.microsoft.com/office/powerpoint/2010/main" val="3946918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6ED1-4C65-7140-A157-C34201A466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58C83A-D8E2-664A-9224-55B36F542C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6D7B8F-B77F-F245-BE5E-D50917420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899BD0-9A7A-624D-84B7-E7005C0E5A55}"/>
              </a:ext>
            </a:extLst>
          </p:cNvPr>
          <p:cNvSpPr>
            <a:spLocks noGrp="1"/>
          </p:cNvSpPr>
          <p:nvPr>
            <p:ph type="dt" sz="half" idx="10"/>
          </p:nvPr>
        </p:nvSpPr>
        <p:spPr/>
        <p:txBody>
          <a:bodyPr/>
          <a:lstStyle/>
          <a:p>
            <a:fld id="{3480AAA0-B9B9-F845-B5ED-526B3706FE62}" type="datetimeFigureOut">
              <a:rPr lang="en-US" smtClean="0"/>
              <a:t>3/2/22</a:t>
            </a:fld>
            <a:endParaRPr lang="en-US"/>
          </a:p>
        </p:txBody>
      </p:sp>
      <p:sp>
        <p:nvSpPr>
          <p:cNvPr id="6" name="Footer Placeholder 5">
            <a:extLst>
              <a:ext uri="{FF2B5EF4-FFF2-40B4-BE49-F238E27FC236}">
                <a16:creationId xmlns:a16="http://schemas.microsoft.com/office/drawing/2014/main" id="{6685F9E3-F5EC-BF44-B194-C05BCFBDE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B63404-BBA4-ED47-BB76-CC4AD5B61E6B}"/>
              </a:ext>
            </a:extLst>
          </p:cNvPr>
          <p:cNvSpPr>
            <a:spLocks noGrp="1"/>
          </p:cNvSpPr>
          <p:nvPr>
            <p:ph type="sldNum" sz="quarter" idx="12"/>
          </p:nvPr>
        </p:nvSpPr>
        <p:spPr/>
        <p:txBody>
          <a:bodyPr/>
          <a:lstStyle/>
          <a:p>
            <a:fld id="{E594593B-E4E7-0C47-88E1-7A3B49CB2339}" type="slidenum">
              <a:rPr lang="en-US" smtClean="0"/>
              <a:t>‹#›</a:t>
            </a:fld>
            <a:endParaRPr lang="en-US"/>
          </a:p>
        </p:txBody>
      </p:sp>
    </p:spTree>
    <p:extLst>
      <p:ext uri="{BB962C8B-B14F-4D97-AF65-F5344CB8AC3E}">
        <p14:creationId xmlns:p14="http://schemas.microsoft.com/office/powerpoint/2010/main" val="659238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067F-2F82-CE41-B99C-7B29E820E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C808EC-B93A-3240-A416-B92206CF12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8F8C32-87B2-0B40-812A-0AE1810EEA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EA8EB6-C7E4-0F4A-8226-083CD4728E8F}"/>
              </a:ext>
            </a:extLst>
          </p:cNvPr>
          <p:cNvSpPr>
            <a:spLocks noGrp="1"/>
          </p:cNvSpPr>
          <p:nvPr>
            <p:ph type="dt" sz="half" idx="10"/>
          </p:nvPr>
        </p:nvSpPr>
        <p:spPr/>
        <p:txBody>
          <a:bodyPr/>
          <a:lstStyle/>
          <a:p>
            <a:fld id="{3480AAA0-B9B9-F845-B5ED-526B3706FE62}" type="datetimeFigureOut">
              <a:rPr lang="en-US" smtClean="0"/>
              <a:t>3/2/22</a:t>
            </a:fld>
            <a:endParaRPr lang="en-US"/>
          </a:p>
        </p:txBody>
      </p:sp>
      <p:sp>
        <p:nvSpPr>
          <p:cNvPr id="6" name="Footer Placeholder 5">
            <a:extLst>
              <a:ext uri="{FF2B5EF4-FFF2-40B4-BE49-F238E27FC236}">
                <a16:creationId xmlns:a16="http://schemas.microsoft.com/office/drawing/2014/main" id="{11FE54E6-D08F-6D4C-9B28-53DA6D000E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60F54F-30D9-2849-9DEB-6C7C1D489629}"/>
              </a:ext>
            </a:extLst>
          </p:cNvPr>
          <p:cNvSpPr>
            <a:spLocks noGrp="1"/>
          </p:cNvSpPr>
          <p:nvPr>
            <p:ph type="sldNum" sz="quarter" idx="12"/>
          </p:nvPr>
        </p:nvSpPr>
        <p:spPr/>
        <p:txBody>
          <a:bodyPr/>
          <a:lstStyle/>
          <a:p>
            <a:fld id="{E594593B-E4E7-0C47-88E1-7A3B49CB2339}" type="slidenum">
              <a:rPr lang="en-US" smtClean="0"/>
              <a:t>‹#›</a:t>
            </a:fld>
            <a:endParaRPr lang="en-US"/>
          </a:p>
        </p:txBody>
      </p:sp>
    </p:spTree>
    <p:extLst>
      <p:ext uri="{BB962C8B-B14F-4D97-AF65-F5344CB8AC3E}">
        <p14:creationId xmlns:p14="http://schemas.microsoft.com/office/powerpoint/2010/main" val="825076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04FD1D-8476-984B-9B57-CA26B867F5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13289D-E945-BB43-A025-5CCB43A95A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C9EC8-62BC-AD45-8762-876D8F20A9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80AAA0-B9B9-F845-B5ED-526B3706FE62}" type="datetimeFigureOut">
              <a:rPr lang="en-US" smtClean="0"/>
              <a:t>3/2/22</a:t>
            </a:fld>
            <a:endParaRPr lang="en-US"/>
          </a:p>
        </p:txBody>
      </p:sp>
      <p:sp>
        <p:nvSpPr>
          <p:cNvPr id="5" name="Footer Placeholder 4">
            <a:extLst>
              <a:ext uri="{FF2B5EF4-FFF2-40B4-BE49-F238E27FC236}">
                <a16:creationId xmlns:a16="http://schemas.microsoft.com/office/drawing/2014/main" id="{FB56A584-1C11-CC4C-9E40-374477ABAB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F1E889-C1D4-724C-8A5E-5E7316D137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94593B-E4E7-0C47-88E1-7A3B49CB2339}" type="slidenum">
              <a:rPr lang="en-US" smtClean="0"/>
              <a:t>‹#›</a:t>
            </a:fld>
            <a:endParaRPr lang="en-US"/>
          </a:p>
        </p:txBody>
      </p:sp>
    </p:spTree>
    <p:extLst>
      <p:ext uri="{BB962C8B-B14F-4D97-AF65-F5344CB8AC3E}">
        <p14:creationId xmlns:p14="http://schemas.microsoft.com/office/powerpoint/2010/main" val="1591761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e2b84u8bNSs?feature=oembe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1.png"/><Relationship Id="rId7" Type="http://schemas.openxmlformats.org/officeDocument/2006/relationships/diagramQuickStyle" Target="../diagrams/quickStyle1.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2.png"/><Relationship Id="rId9" Type="http://schemas.microsoft.com/office/2007/relationships/diagramDrawing" Target="../diagrams/drawing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E2F01C83-B8B9-2648-8A0E-494CF350F178}"/>
              </a:ext>
            </a:extLst>
          </p:cNvPr>
          <p:cNvSpPr>
            <a:spLocks noGrp="1"/>
          </p:cNvSpPr>
          <p:nvPr>
            <p:ph type="ctrTitle"/>
          </p:nvPr>
        </p:nvSpPr>
        <p:spPr>
          <a:xfrm>
            <a:off x="264585" y="1121834"/>
            <a:ext cx="11137900" cy="1589617"/>
          </a:xfrm>
        </p:spPr>
        <p:txBody>
          <a:bodyPr/>
          <a:lstStyle/>
          <a:p>
            <a:pPr eaLnBrk="1" hangingPunct="1"/>
            <a:r>
              <a:rPr lang="en-US" altLang="en-US" sz="4800" dirty="0"/>
              <a:t>Broadband Internet Access Measurement</a:t>
            </a:r>
          </a:p>
        </p:txBody>
      </p:sp>
      <p:sp>
        <p:nvSpPr>
          <p:cNvPr id="6" name="Subtitle 2">
            <a:extLst>
              <a:ext uri="{FF2B5EF4-FFF2-40B4-BE49-F238E27FC236}">
                <a16:creationId xmlns:a16="http://schemas.microsoft.com/office/drawing/2014/main" id="{28EE930C-1483-C545-8EB7-FE29F2A49081}"/>
              </a:ext>
            </a:extLst>
          </p:cNvPr>
          <p:cNvSpPr txBox="1">
            <a:spLocks noGrp="1"/>
          </p:cNvSpPr>
          <p:nvPr>
            <p:ph type="subTitle" idx="1"/>
          </p:nvPr>
        </p:nvSpPr>
        <p:spPr/>
        <p:txBody>
          <a:bodyPr vert="horz" lIns="68580" tIns="34291" rIns="68580" bIns="34291" rtlCol="0">
            <a:normAutofit/>
          </a:bodyPr>
          <a:lstStyle>
            <a:lvl1pPr marL="0" indent="0" algn="ctr" defTabSz="342900" rtl="0" eaLnBrk="1" latinLnBrk="0" hangingPunct="1">
              <a:spcBef>
                <a:spcPct val="20000"/>
              </a:spcBef>
              <a:buFont typeface="Arial"/>
              <a:buNone/>
              <a:defRPr sz="2400" kern="1200">
                <a:solidFill>
                  <a:schemeClr val="tx1">
                    <a:tint val="75000"/>
                  </a:schemeClr>
                </a:solidFill>
                <a:latin typeface="+mn-lt"/>
                <a:ea typeface="+mn-ea"/>
                <a:cs typeface="+mn-cs"/>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pPr>
              <a:defRPr/>
            </a:pPr>
            <a:r>
              <a:rPr lang="en-US" dirty="0">
                <a:solidFill>
                  <a:schemeClr val="bg1">
                    <a:lumMod val="65000"/>
                  </a:schemeClr>
                </a:solidFill>
              </a:rPr>
              <a:t>Security, Privacy, and Consumer Protection</a:t>
            </a:r>
            <a:br>
              <a:rPr lang="en-US" dirty="0">
                <a:solidFill>
                  <a:schemeClr val="bg1">
                    <a:lumMod val="65000"/>
                  </a:schemeClr>
                </a:solidFill>
              </a:rPr>
            </a:br>
            <a:br>
              <a:rPr lang="en-US" dirty="0">
                <a:solidFill>
                  <a:schemeClr val="bg1">
                    <a:lumMod val="65000"/>
                  </a:schemeClr>
                </a:solidFill>
              </a:rPr>
            </a:br>
            <a:r>
              <a:rPr lang="en-US" dirty="0">
                <a:solidFill>
                  <a:schemeClr val="bg1">
                    <a:lumMod val="65000"/>
                  </a:schemeClr>
                </a:solidFill>
              </a:rPr>
              <a:t>Nick Feamster</a:t>
            </a:r>
            <a:br>
              <a:rPr lang="en-US" dirty="0">
                <a:solidFill>
                  <a:schemeClr val="bg1">
                    <a:lumMod val="65000"/>
                  </a:schemeClr>
                </a:solidFill>
              </a:rPr>
            </a:br>
            <a:r>
              <a:rPr lang="en-US" dirty="0">
                <a:solidFill>
                  <a:schemeClr val="bg1">
                    <a:lumMod val="65000"/>
                  </a:schemeClr>
                </a:solidFill>
              </a:rPr>
              <a:t>University of Chicago</a:t>
            </a:r>
          </a:p>
          <a:p>
            <a:pPr>
              <a:defRPr/>
            </a:pPr>
            <a:endParaRPr lang="en-US" dirty="0">
              <a:solidFill>
                <a:schemeClr val="bg1">
                  <a:lumMod val="6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336" y="274639"/>
            <a:ext cx="11489064" cy="1143000"/>
          </a:xfrm>
        </p:spPr>
        <p:txBody>
          <a:bodyPr>
            <a:noAutofit/>
          </a:bodyPr>
          <a:lstStyle/>
          <a:p>
            <a:r>
              <a:rPr lang="en-US" sz="4267" dirty="0"/>
              <a:t>Application Performance Doesn’t </a:t>
            </a:r>
            <a:br>
              <a:rPr lang="en-US" sz="4267" dirty="0"/>
            </a:br>
            <a:r>
              <a:rPr lang="en-US" sz="4267" dirty="0"/>
              <a:t>Always Need “Top Speed”</a:t>
            </a:r>
          </a:p>
        </p:txBody>
      </p:sp>
      <p:pic>
        <p:nvPicPr>
          <p:cNvPr id="4" name="Google Shape;250;p40">
            <a:extLst>
              <a:ext uri="{FF2B5EF4-FFF2-40B4-BE49-F238E27FC236}">
                <a16:creationId xmlns:a16="http://schemas.microsoft.com/office/drawing/2014/main" id="{341FBBE0-6518-6740-AEDF-E29B91AC2758}"/>
              </a:ext>
            </a:extLst>
          </p:cNvPr>
          <p:cNvPicPr preferRelativeResize="0"/>
          <p:nvPr/>
        </p:nvPicPr>
        <p:blipFill>
          <a:blip r:embed="rId2">
            <a:alphaModFix/>
          </a:blip>
          <a:stretch>
            <a:fillRect/>
          </a:stretch>
        </p:blipFill>
        <p:spPr>
          <a:xfrm>
            <a:off x="1411705" y="1631710"/>
            <a:ext cx="8013553" cy="5106924"/>
          </a:xfrm>
          <a:prstGeom prst="rect">
            <a:avLst/>
          </a:prstGeom>
          <a:noFill/>
          <a:ln>
            <a:noFill/>
          </a:ln>
        </p:spPr>
      </p:pic>
      <p:sp>
        <p:nvSpPr>
          <p:cNvPr id="5" name="Google Shape;251;p40">
            <a:extLst>
              <a:ext uri="{FF2B5EF4-FFF2-40B4-BE49-F238E27FC236}">
                <a16:creationId xmlns:a16="http://schemas.microsoft.com/office/drawing/2014/main" id="{88BBF058-CFB8-2C4E-B7CD-01B3CFB6EC11}"/>
              </a:ext>
            </a:extLst>
          </p:cNvPr>
          <p:cNvSpPr txBox="1"/>
          <p:nvPr/>
        </p:nvSpPr>
        <p:spPr>
          <a:xfrm>
            <a:off x="7339824" y="3147141"/>
            <a:ext cx="3719200" cy="763600"/>
          </a:xfrm>
          <a:prstGeom prst="rect">
            <a:avLst/>
          </a:prstGeom>
          <a:solidFill>
            <a:schemeClr val="bg1">
              <a:lumMod val="85000"/>
            </a:schemeClr>
          </a:solidFill>
          <a:ln w="19050" cap="flat" cmpd="sng">
            <a:solidFill>
              <a:srgbClr val="98000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b="1" dirty="0">
                <a:latin typeface="Nunito Sans"/>
                <a:ea typeface="Nunito Sans"/>
                <a:cs typeface="Nunito Sans"/>
                <a:sym typeface="Nunito Sans"/>
              </a:rPr>
              <a:t>Applications often do not consume link capacity.</a:t>
            </a:r>
            <a:endParaRPr sz="2400" b="1" dirty="0">
              <a:latin typeface="Nunito Sans"/>
              <a:ea typeface="Nunito Sans"/>
              <a:cs typeface="Nunito Sans"/>
              <a:sym typeface="Nunito Sans"/>
            </a:endParaRPr>
          </a:p>
        </p:txBody>
      </p:sp>
      <p:sp>
        <p:nvSpPr>
          <p:cNvPr id="8" name="Slide Number Placeholder 7">
            <a:extLst>
              <a:ext uri="{FF2B5EF4-FFF2-40B4-BE49-F238E27FC236}">
                <a16:creationId xmlns:a16="http://schemas.microsoft.com/office/drawing/2014/main" id="{86CBE9F1-A277-F344-A38A-F9B529D668ED}"/>
              </a:ext>
            </a:extLst>
          </p:cNvPr>
          <p:cNvSpPr>
            <a:spLocks noGrp="1"/>
          </p:cNvSpPr>
          <p:nvPr>
            <p:ph type="sldNum" sz="quarter" idx="12"/>
          </p:nvPr>
        </p:nvSpPr>
        <p:spPr/>
        <p:txBody>
          <a:bodyPr/>
          <a:lstStyle/>
          <a:p>
            <a:pPr>
              <a:defRPr/>
            </a:pPr>
            <a:fld id="{0D87FF94-B9F9-4A4B-9252-15946458B555}" type="slidenum">
              <a:rPr lang="en-US" smtClean="0"/>
              <a:pPr>
                <a:defRPr/>
              </a:pPr>
              <a:t>10</a:t>
            </a:fld>
            <a:endParaRPr lang="en-US"/>
          </a:p>
        </p:txBody>
      </p:sp>
    </p:spTree>
    <p:extLst>
      <p:ext uri="{BB962C8B-B14F-4D97-AF65-F5344CB8AC3E}">
        <p14:creationId xmlns:p14="http://schemas.microsoft.com/office/powerpoint/2010/main" val="1687212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336" y="274639"/>
            <a:ext cx="12008661" cy="1143000"/>
          </a:xfrm>
        </p:spPr>
        <p:txBody>
          <a:bodyPr>
            <a:noAutofit/>
          </a:bodyPr>
          <a:lstStyle/>
          <a:p>
            <a:r>
              <a:rPr lang="en-US" sz="4267" dirty="0"/>
              <a:t>User Experience Depends on Application Performance</a:t>
            </a:r>
          </a:p>
        </p:txBody>
      </p:sp>
      <p:sp>
        <p:nvSpPr>
          <p:cNvPr id="3" name="Content Placeholder 2"/>
          <p:cNvSpPr>
            <a:spLocks noGrp="1"/>
          </p:cNvSpPr>
          <p:nvPr>
            <p:ph idx="1"/>
          </p:nvPr>
        </p:nvSpPr>
        <p:spPr>
          <a:xfrm>
            <a:off x="609600" y="1232700"/>
            <a:ext cx="10972800" cy="4956216"/>
          </a:xfrm>
        </p:spPr>
        <p:txBody>
          <a:bodyPr>
            <a:noAutofit/>
          </a:bodyPr>
          <a:lstStyle/>
          <a:p>
            <a:r>
              <a:rPr lang="en-US" sz="3200" b="1" dirty="0">
                <a:solidFill>
                  <a:schemeClr val="tx2"/>
                </a:solidFill>
              </a:rPr>
              <a:t>Startup delay:</a:t>
            </a:r>
            <a:r>
              <a:rPr lang="en-US" sz="3200" dirty="0"/>
              <a:t> </a:t>
            </a:r>
            <a:br>
              <a:rPr lang="en-US" sz="3200" dirty="0"/>
            </a:br>
            <a:r>
              <a:rPr lang="en-US" sz="3200" dirty="0"/>
              <a:t>How long does the video take to start playing?</a:t>
            </a:r>
            <a:br>
              <a:rPr lang="en-US" sz="3200" dirty="0"/>
            </a:br>
            <a:endParaRPr lang="en-US" sz="3200" dirty="0"/>
          </a:p>
          <a:p>
            <a:r>
              <a:rPr lang="en-US" sz="3200" b="1" dirty="0">
                <a:solidFill>
                  <a:schemeClr val="tx2"/>
                </a:solidFill>
              </a:rPr>
              <a:t>Video resolution: </a:t>
            </a:r>
            <a:br>
              <a:rPr lang="en-US" sz="3200" b="1" dirty="0">
                <a:solidFill>
                  <a:schemeClr val="tx2"/>
                </a:solidFill>
              </a:rPr>
            </a:br>
            <a:r>
              <a:rPr lang="en-US" sz="3200" dirty="0"/>
              <a:t>What is the resolution of the video?</a:t>
            </a:r>
            <a:br>
              <a:rPr lang="en-US" sz="3200" dirty="0"/>
            </a:br>
            <a:endParaRPr lang="en-US" sz="3200" dirty="0"/>
          </a:p>
          <a:p>
            <a:r>
              <a:rPr lang="en-US" sz="3200" b="1" dirty="0">
                <a:solidFill>
                  <a:schemeClr val="tx2"/>
                </a:solidFill>
              </a:rPr>
              <a:t>Bitrate changes: </a:t>
            </a:r>
            <a:br>
              <a:rPr lang="en-US" sz="3200" b="1" dirty="0">
                <a:solidFill>
                  <a:schemeClr val="tx2"/>
                </a:solidFill>
              </a:rPr>
            </a:br>
            <a:r>
              <a:rPr lang="en-US" sz="3200" dirty="0"/>
              <a:t>Does the video bitrate change during playback?</a:t>
            </a:r>
            <a:br>
              <a:rPr lang="en-US" sz="3200" dirty="0"/>
            </a:br>
            <a:endParaRPr lang="en-US" sz="3200" dirty="0"/>
          </a:p>
          <a:p>
            <a:r>
              <a:rPr lang="en-US" sz="3200" b="1" dirty="0">
                <a:solidFill>
                  <a:schemeClr val="tx2"/>
                </a:solidFill>
              </a:rPr>
              <a:t>Rebuffering events: </a:t>
            </a:r>
            <a:br>
              <a:rPr lang="en-US" sz="3200" b="1" dirty="0">
                <a:solidFill>
                  <a:schemeClr val="tx2"/>
                </a:solidFill>
              </a:rPr>
            </a:br>
            <a:r>
              <a:rPr lang="en-US" sz="3200" dirty="0"/>
              <a:t>Does the video re-buffer during playback?</a:t>
            </a:r>
          </a:p>
        </p:txBody>
      </p:sp>
      <p:sp>
        <p:nvSpPr>
          <p:cNvPr id="6" name="Slide Number Placeholder 5">
            <a:extLst>
              <a:ext uri="{FF2B5EF4-FFF2-40B4-BE49-F238E27FC236}">
                <a16:creationId xmlns:a16="http://schemas.microsoft.com/office/drawing/2014/main" id="{1CFEB702-6A86-C047-B203-439758A7427B}"/>
              </a:ext>
            </a:extLst>
          </p:cNvPr>
          <p:cNvSpPr>
            <a:spLocks noGrp="1"/>
          </p:cNvSpPr>
          <p:nvPr>
            <p:ph type="sldNum" sz="quarter" idx="12"/>
          </p:nvPr>
        </p:nvSpPr>
        <p:spPr/>
        <p:txBody>
          <a:bodyPr/>
          <a:lstStyle/>
          <a:p>
            <a:pPr>
              <a:defRPr/>
            </a:pPr>
            <a:fld id="{6E3D0F82-FB13-7641-A581-8BD695B1B8C6}" type="slidenum">
              <a:rPr lang="en-US" smtClean="0"/>
              <a:pPr>
                <a:defRPr/>
              </a:pPr>
              <a:t>11</a:t>
            </a:fld>
            <a:endParaRPr lang="en-US" dirty="0"/>
          </a:p>
        </p:txBody>
      </p:sp>
    </p:spTree>
    <p:extLst>
      <p:ext uri="{BB962C8B-B14F-4D97-AF65-F5344CB8AC3E}">
        <p14:creationId xmlns:p14="http://schemas.microsoft.com/office/powerpoint/2010/main" val="320045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FC98-9B93-A641-9763-15C05423DFB5}"/>
              </a:ext>
            </a:extLst>
          </p:cNvPr>
          <p:cNvSpPr>
            <a:spLocks noGrp="1"/>
          </p:cNvSpPr>
          <p:nvPr>
            <p:ph type="title"/>
          </p:nvPr>
        </p:nvSpPr>
        <p:spPr>
          <a:xfrm>
            <a:off x="838199" y="366186"/>
            <a:ext cx="12575115" cy="1325033"/>
          </a:xfrm>
        </p:spPr>
        <p:txBody>
          <a:bodyPr>
            <a:noAutofit/>
          </a:bodyPr>
          <a:lstStyle/>
          <a:p>
            <a:r>
              <a:rPr lang="en-US" sz="5333" dirty="0"/>
              <a:t>As Speeds Get Faster, </a:t>
            </a:r>
            <a:br>
              <a:rPr lang="en-US" sz="5333" dirty="0"/>
            </a:br>
            <a:r>
              <a:rPr lang="en-US" sz="5333" dirty="0"/>
              <a:t>Speed Testing Gets Harder</a:t>
            </a:r>
          </a:p>
        </p:txBody>
      </p:sp>
      <p:sp>
        <p:nvSpPr>
          <p:cNvPr id="3" name="Content Placeholder 2">
            <a:extLst>
              <a:ext uri="{FF2B5EF4-FFF2-40B4-BE49-F238E27FC236}">
                <a16:creationId xmlns:a16="http://schemas.microsoft.com/office/drawing/2014/main" id="{895CEEF3-CACC-5447-BF08-432BE5FE5797}"/>
              </a:ext>
            </a:extLst>
          </p:cNvPr>
          <p:cNvSpPr>
            <a:spLocks noGrp="1"/>
          </p:cNvSpPr>
          <p:nvPr>
            <p:ph idx="1"/>
          </p:nvPr>
        </p:nvSpPr>
        <p:spPr>
          <a:xfrm>
            <a:off x="838199" y="1965852"/>
            <a:ext cx="5817455" cy="4525963"/>
          </a:xfrm>
        </p:spPr>
        <p:txBody>
          <a:bodyPr>
            <a:normAutofit fontScale="92500" lnSpcReduction="20000"/>
          </a:bodyPr>
          <a:lstStyle/>
          <a:p>
            <a:r>
              <a:rPr lang="en-US" sz="3200" dirty="0"/>
              <a:t> Measuring access links is </a:t>
            </a:r>
            <a:br>
              <a:rPr lang="en-US" sz="3200" dirty="0"/>
            </a:br>
            <a:r>
              <a:rPr lang="en-US" sz="3200" dirty="0"/>
              <a:t> getting harder.</a:t>
            </a:r>
          </a:p>
          <a:p>
            <a:pPr marL="0" indent="0">
              <a:buNone/>
            </a:pPr>
            <a:endParaRPr lang="en-US" sz="3200" dirty="0"/>
          </a:p>
          <a:p>
            <a:r>
              <a:rPr lang="en-US" sz="3200" dirty="0"/>
              <a:t> Conventional tests take </a:t>
            </a:r>
            <a:br>
              <a:rPr lang="en-US" sz="3200" dirty="0"/>
            </a:br>
            <a:r>
              <a:rPr lang="en-US" sz="3200" dirty="0"/>
              <a:t> more data.</a:t>
            </a:r>
            <a:br>
              <a:rPr lang="en-US" sz="3200" dirty="0"/>
            </a:br>
            <a:endParaRPr lang="en-US" sz="3200" dirty="0"/>
          </a:p>
          <a:p>
            <a:r>
              <a:rPr lang="en-US" sz="3200" dirty="0"/>
              <a:t> Bottlenecks are moving </a:t>
            </a:r>
            <a:br>
              <a:rPr lang="en-US" sz="3200" dirty="0"/>
            </a:br>
            <a:r>
              <a:rPr lang="en-US" sz="3200" dirty="0"/>
              <a:t> elsewhere.</a:t>
            </a:r>
          </a:p>
          <a:p>
            <a:pPr lvl="1"/>
            <a:endParaRPr lang="en-US" sz="4267" dirty="0"/>
          </a:p>
          <a:p>
            <a:r>
              <a:rPr lang="en-US" sz="3200" dirty="0"/>
              <a:t> Apps don’t saturate the </a:t>
            </a:r>
            <a:br>
              <a:rPr lang="en-US" sz="3200" dirty="0"/>
            </a:br>
            <a:r>
              <a:rPr lang="en-US" sz="3200" dirty="0"/>
              <a:t> access network capacity.</a:t>
            </a:r>
          </a:p>
        </p:txBody>
      </p:sp>
      <p:pic>
        <p:nvPicPr>
          <p:cNvPr id="4" name="Picture 3">
            <a:extLst>
              <a:ext uri="{FF2B5EF4-FFF2-40B4-BE49-F238E27FC236}">
                <a16:creationId xmlns:a16="http://schemas.microsoft.com/office/drawing/2014/main" id="{E7FDF3CF-4A29-2243-BB54-02F3ACD1617F}"/>
              </a:ext>
            </a:extLst>
          </p:cNvPr>
          <p:cNvPicPr>
            <a:picLocks noChangeAspect="1"/>
          </p:cNvPicPr>
          <p:nvPr/>
        </p:nvPicPr>
        <p:blipFill>
          <a:blip r:embed="rId3"/>
          <a:stretch>
            <a:fillRect/>
          </a:stretch>
        </p:blipFill>
        <p:spPr>
          <a:xfrm>
            <a:off x="5728625" y="1902166"/>
            <a:ext cx="5915888" cy="4802308"/>
          </a:xfrm>
          <a:prstGeom prst="rect">
            <a:avLst/>
          </a:prstGeom>
        </p:spPr>
      </p:pic>
      <p:sp>
        <p:nvSpPr>
          <p:cNvPr id="7" name="Slide Number Placeholder 6">
            <a:extLst>
              <a:ext uri="{FF2B5EF4-FFF2-40B4-BE49-F238E27FC236}">
                <a16:creationId xmlns:a16="http://schemas.microsoft.com/office/drawing/2014/main" id="{6154A521-1CA8-0F46-8CCF-CB2D1B943B34}"/>
              </a:ext>
            </a:extLst>
          </p:cNvPr>
          <p:cNvSpPr>
            <a:spLocks noGrp="1"/>
          </p:cNvSpPr>
          <p:nvPr>
            <p:ph type="sldNum" sz="quarter" idx="12"/>
          </p:nvPr>
        </p:nvSpPr>
        <p:spPr/>
        <p:txBody>
          <a:bodyPr/>
          <a:lstStyle/>
          <a:p>
            <a:pPr>
              <a:defRPr/>
            </a:pPr>
            <a:fld id="{6E3D0F82-FB13-7641-A581-8BD695B1B8C6}" type="slidenum">
              <a:rPr lang="en-US" smtClean="0"/>
              <a:pPr>
                <a:defRPr/>
              </a:pPr>
              <a:t>12</a:t>
            </a:fld>
            <a:endParaRPr lang="en-US" dirty="0"/>
          </a:p>
        </p:txBody>
      </p:sp>
    </p:spTree>
    <p:extLst>
      <p:ext uri="{BB962C8B-B14F-4D97-AF65-F5344CB8AC3E}">
        <p14:creationId xmlns:p14="http://schemas.microsoft.com/office/powerpoint/2010/main" val="822166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C37DB031-63F6-D048-84D4-A9976EBE9BFC}"/>
              </a:ext>
            </a:extLst>
          </p:cNvPr>
          <p:cNvSpPr>
            <a:spLocks noGrp="1"/>
          </p:cNvSpPr>
          <p:nvPr>
            <p:ph type="title"/>
          </p:nvPr>
        </p:nvSpPr>
        <p:spPr>
          <a:xfrm>
            <a:off x="133066" y="134384"/>
            <a:ext cx="7533564" cy="1123258"/>
          </a:xfrm>
          <a:solidFill>
            <a:schemeClr val="bg1">
              <a:lumMod val="85000"/>
            </a:schemeClr>
          </a:solidFill>
        </p:spPr>
        <p:txBody>
          <a:bodyPr>
            <a:normAutofit/>
          </a:bodyPr>
          <a:lstStyle/>
          <a:p>
            <a:r>
              <a:rPr lang="en-US" b="1" dirty="0">
                <a:solidFill>
                  <a:srgbClr val="C00000"/>
                </a:solidFill>
                <a:cs typeface="Arial" panose="020B0604020202020204" pitchFamily="34" charset="0"/>
              </a:rPr>
              <a:t>Closing the Digital Divide</a:t>
            </a:r>
          </a:p>
        </p:txBody>
      </p:sp>
      <p:pic>
        <p:nvPicPr>
          <p:cNvPr id="8" name="Picture 7">
            <a:extLst>
              <a:ext uri="{FF2B5EF4-FFF2-40B4-BE49-F238E27FC236}">
                <a16:creationId xmlns:a16="http://schemas.microsoft.com/office/drawing/2014/main" id="{E95357BA-AF04-234F-ADD9-2D49F5F276DF}"/>
              </a:ext>
            </a:extLst>
          </p:cNvPr>
          <p:cNvPicPr>
            <a:picLocks noChangeAspect="1"/>
          </p:cNvPicPr>
          <p:nvPr/>
        </p:nvPicPr>
        <p:blipFill>
          <a:blip r:embed="rId3"/>
          <a:stretch>
            <a:fillRect/>
          </a:stretch>
        </p:blipFill>
        <p:spPr>
          <a:xfrm>
            <a:off x="81319" y="5013786"/>
            <a:ext cx="6833831" cy="1828285"/>
          </a:xfrm>
          <a:prstGeom prst="rect">
            <a:avLst/>
          </a:prstGeom>
        </p:spPr>
      </p:pic>
      <p:pic>
        <p:nvPicPr>
          <p:cNvPr id="7" name="Picture 6">
            <a:extLst>
              <a:ext uri="{FF2B5EF4-FFF2-40B4-BE49-F238E27FC236}">
                <a16:creationId xmlns:a16="http://schemas.microsoft.com/office/drawing/2014/main" id="{EA27F62B-978A-B741-9248-C3EBDA7C211C}"/>
              </a:ext>
            </a:extLst>
          </p:cNvPr>
          <p:cNvPicPr>
            <a:picLocks noChangeAspect="1"/>
          </p:cNvPicPr>
          <p:nvPr/>
        </p:nvPicPr>
        <p:blipFill>
          <a:blip r:embed="rId4"/>
          <a:stretch>
            <a:fillRect/>
          </a:stretch>
        </p:blipFill>
        <p:spPr>
          <a:xfrm>
            <a:off x="6100854" y="3839958"/>
            <a:ext cx="3276140" cy="2087970"/>
          </a:xfrm>
          <a:prstGeom prst="rect">
            <a:avLst/>
          </a:prstGeom>
        </p:spPr>
      </p:pic>
      <p:pic>
        <p:nvPicPr>
          <p:cNvPr id="12" name="Picture 11">
            <a:extLst>
              <a:ext uri="{FF2B5EF4-FFF2-40B4-BE49-F238E27FC236}">
                <a16:creationId xmlns:a16="http://schemas.microsoft.com/office/drawing/2014/main" id="{B5DAB6FB-845F-8647-8C20-2E665C6D89F3}"/>
              </a:ext>
            </a:extLst>
          </p:cNvPr>
          <p:cNvPicPr>
            <a:picLocks noChangeAspect="1"/>
          </p:cNvPicPr>
          <p:nvPr/>
        </p:nvPicPr>
        <p:blipFill>
          <a:blip r:embed="rId5"/>
          <a:stretch>
            <a:fillRect/>
          </a:stretch>
        </p:blipFill>
        <p:spPr>
          <a:xfrm>
            <a:off x="1529005" y="5053274"/>
            <a:ext cx="4215759" cy="221155"/>
          </a:xfrm>
          <a:prstGeom prst="rect">
            <a:avLst/>
          </a:prstGeom>
        </p:spPr>
      </p:pic>
      <p:pic>
        <p:nvPicPr>
          <p:cNvPr id="13" name="Picture 12">
            <a:extLst>
              <a:ext uri="{FF2B5EF4-FFF2-40B4-BE49-F238E27FC236}">
                <a16:creationId xmlns:a16="http://schemas.microsoft.com/office/drawing/2014/main" id="{D19D01E9-4D70-EE4F-ACFF-45F285EA1D4F}"/>
              </a:ext>
            </a:extLst>
          </p:cNvPr>
          <p:cNvPicPr>
            <a:picLocks noChangeAspect="1"/>
          </p:cNvPicPr>
          <p:nvPr/>
        </p:nvPicPr>
        <p:blipFill>
          <a:blip r:embed="rId6"/>
          <a:stretch>
            <a:fillRect/>
          </a:stretch>
        </p:blipFill>
        <p:spPr>
          <a:xfrm>
            <a:off x="1424012" y="3997276"/>
            <a:ext cx="4425747" cy="432113"/>
          </a:xfrm>
          <a:prstGeom prst="rect">
            <a:avLst/>
          </a:prstGeom>
        </p:spPr>
      </p:pic>
      <p:pic>
        <p:nvPicPr>
          <p:cNvPr id="14" name="Picture 13">
            <a:extLst>
              <a:ext uri="{FF2B5EF4-FFF2-40B4-BE49-F238E27FC236}">
                <a16:creationId xmlns:a16="http://schemas.microsoft.com/office/drawing/2014/main" id="{9B6B1EA0-6685-1E47-8CCA-87302B278813}"/>
              </a:ext>
            </a:extLst>
          </p:cNvPr>
          <p:cNvPicPr>
            <a:picLocks noChangeAspect="1"/>
          </p:cNvPicPr>
          <p:nvPr/>
        </p:nvPicPr>
        <p:blipFill>
          <a:blip r:embed="rId7"/>
          <a:stretch>
            <a:fillRect/>
          </a:stretch>
        </p:blipFill>
        <p:spPr>
          <a:xfrm>
            <a:off x="1810145" y="4425023"/>
            <a:ext cx="3385369" cy="606449"/>
          </a:xfrm>
          <a:prstGeom prst="rect">
            <a:avLst/>
          </a:prstGeom>
        </p:spPr>
      </p:pic>
      <p:pic>
        <p:nvPicPr>
          <p:cNvPr id="9" name="Picture 8">
            <a:extLst>
              <a:ext uri="{FF2B5EF4-FFF2-40B4-BE49-F238E27FC236}">
                <a16:creationId xmlns:a16="http://schemas.microsoft.com/office/drawing/2014/main" id="{E046C1A6-86DF-9D4D-9E50-67BD157CE225}"/>
              </a:ext>
            </a:extLst>
          </p:cNvPr>
          <p:cNvPicPr>
            <a:picLocks noChangeAspect="1"/>
          </p:cNvPicPr>
          <p:nvPr/>
        </p:nvPicPr>
        <p:blipFill>
          <a:blip r:embed="rId8"/>
          <a:stretch>
            <a:fillRect/>
          </a:stretch>
        </p:blipFill>
        <p:spPr>
          <a:xfrm>
            <a:off x="133066" y="1556423"/>
            <a:ext cx="9420051" cy="2186114"/>
          </a:xfrm>
          <a:prstGeom prst="rect">
            <a:avLst/>
          </a:prstGeom>
        </p:spPr>
      </p:pic>
      <p:pic>
        <p:nvPicPr>
          <p:cNvPr id="2" name="Picture 1">
            <a:extLst>
              <a:ext uri="{FF2B5EF4-FFF2-40B4-BE49-F238E27FC236}">
                <a16:creationId xmlns:a16="http://schemas.microsoft.com/office/drawing/2014/main" id="{FF7E120B-AC31-5F4C-93FE-411A36C0AD58}"/>
              </a:ext>
            </a:extLst>
          </p:cNvPr>
          <p:cNvPicPr>
            <a:picLocks noChangeAspect="1"/>
          </p:cNvPicPr>
          <p:nvPr/>
        </p:nvPicPr>
        <p:blipFill>
          <a:blip r:embed="rId9"/>
          <a:stretch>
            <a:fillRect/>
          </a:stretch>
        </p:blipFill>
        <p:spPr>
          <a:xfrm>
            <a:off x="9049871" y="-31251"/>
            <a:ext cx="3142129" cy="6921176"/>
          </a:xfrm>
          <a:prstGeom prst="rect">
            <a:avLst/>
          </a:prstGeom>
        </p:spPr>
      </p:pic>
      <p:sp>
        <p:nvSpPr>
          <p:cNvPr id="3" name="TextBox 2">
            <a:extLst>
              <a:ext uri="{FF2B5EF4-FFF2-40B4-BE49-F238E27FC236}">
                <a16:creationId xmlns:a16="http://schemas.microsoft.com/office/drawing/2014/main" id="{3D808546-B2CC-EE47-8157-1DC683F95ABA}"/>
              </a:ext>
            </a:extLst>
          </p:cNvPr>
          <p:cNvSpPr txBox="1"/>
          <p:nvPr/>
        </p:nvSpPr>
        <p:spPr>
          <a:xfrm>
            <a:off x="7666630" y="5961283"/>
            <a:ext cx="2595752" cy="584775"/>
          </a:xfrm>
          <a:prstGeom prst="rect">
            <a:avLst/>
          </a:prstGeom>
          <a:solidFill>
            <a:schemeClr val="bg1">
              <a:lumMod val="85000"/>
            </a:schemeClr>
          </a:solidFill>
        </p:spPr>
        <p:txBody>
          <a:bodyPr wrap="square" rtlCol="0">
            <a:spAutoFit/>
          </a:bodyPr>
          <a:lstStyle/>
          <a:p>
            <a:pPr algn="ctr"/>
            <a:r>
              <a:rPr lang="en-US" sz="3200" dirty="0"/>
              <a:t>No data!</a:t>
            </a:r>
          </a:p>
        </p:txBody>
      </p:sp>
      <p:cxnSp>
        <p:nvCxnSpPr>
          <p:cNvPr id="5" name="Straight Arrow Connector 4">
            <a:extLst>
              <a:ext uri="{FF2B5EF4-FFF2-40B4-BE49-F238E27FC236}">
                <a16:creationId xmlns:a16="http://schemas.microsoft.com/office/drawing/2014/main" id="{BAD40AF5-6222-8A4C-9EF4-21E0B1257525}"/>
              </a:ext>
            </a:extLst>
          </p:cNvPr>
          <p:cNvCxnSpPr/>
          <p:nvPr/>
        </p:nvCxnSpPr>
        <p:spPr>
          <a:xfrm flipV="1">
            <a:off x="9704116" y="4336414"/>
            <a:ext cx="192919" cy="15915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3C84201-10FC-8740-A5CD-8B6B3DEA8F31}"/>
              </a:ext>
            </a:extLst>
          </p:cNvPr>
          <p:cNvCxnSpPr>
            <a:cxnSpLocks/>
          </p:cNvCxnSpPr>
          <p:nvPr/>
        </p:nvCxnSpPr>
        <p:spPr>
          <a:xfrm flipV="1">
            <a:off x="9704116" y="5011802"/>
            <a:ext cx="1309746" cy="9408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47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88" y="542402"/>
            <a:ext cx="6184725" cy="1279046"/>
          </a:xfrm>
          <a:solidFill>
            <a:schemeClr val="bg1"/>
          </a:solidFill>
        </p:spPr>
        <p:txBody>
          <a:bodyPr>
            <a:noAutofit/>
          </a:bodyPr>
          <a:lstStyle/>
          <a:p>
            <a:pPr algn="ctr"/>
            <a:r>
              <a:rPr lang="en-US" sz="2800" b="1" dirty="0">
                <a:solidFill>
                  <a:srgbClr val="C00000"/>
                </a:solidFill>
                <a:cs typeface="Arial" panose="020B0604020202020204" pitchFamily="34" charset="0"/>
              </a:rPr>
              <a:t>Investment is happening.</a:t>
            </a:r>
            <a:br>
              <a:rPr lang="en-US" sz="2800" b="1" dirty="0">
                <a:solidFill>
                  <a:srgbClr val="C00000"/>
                </a:solidFill>
                <a:cs typeface="Arial" panose="020B0604020202020204" pitchFamily="34" charset="0"/>
              </a:rPr>
            </a:br>
            <a:r>
              <a:rPr lang="en-US" sz="2800" b="1" dirty="0">
                <a:solidFill>
                  <a:srgbClr val="C00000"/>
                </a:solidFill>
                <a:cs typeface="Arial" panose="020B0604020202020204" pitchFamily="34" charset="0"/>
              </a:rPr>
              <a:t>It must be informed by foundational research and integrated with community fabric.</a:t>
            </a:r>
            <a:endParaRPr lang="en-US" sz="2000" b="1" dirty="0">
              <a:solidFill>
                <a:srgbClr val="C00000"/>
              </a:solidFill>
              <a:cs typeface="Arial" panose="020B0604020202020204" pitchFamily="34" charset="0"/>
            </a:endParaRPr>
          </a:p>
        </p:txBody>
      </p:sp>
      <p:grpSp>
        <p:nvGrpSpPr>
          <p:cNvPr id="16" name="Group 15">
            <a:extLst>
              <a:ext uri="{FF2B5EF4-FFF2-40B4-BE49-F238E27FC236}">
                <a16:creationId xmlns:a16="http://schemas.microsoft.com/office/drawing/2014/main" id="{FFEBC76E-E063-E046-8A1E-A16507E2B5A6}"/>
              </a:ext>
            </a:extLst>
          </p:cNvPr>
          <p:cNvGrpSpPr/>
          <p:nvPr/>
        </p:nvGrpSpPr>
        <p:grpSpPr>
          <a:xfrm>
            <a:off x="156707" y="2467274"/>
            <a:ext cx="5536571" cy="4137557"/>
            <a:chOff x="156707" y="2467274"/>
            <a:chExt cx="5536571" cy="4137557"/>
          </a:xfrm>
        </p:grpSpPr>
        <p:sp>
          <p:nvSpPr>
            <p:cNvPr id="4" name="Content Placeholder 2"/>
            <p:cNvSpPr txBox="1">
              <a:spLocks/>
            </p:cNvSpPr>
            <p:nvPr/>
          </p:nvSpPr>
          <p:spPr>
            <a:xfrm>
              <a:off x="156707" y="2928939"/>
              <a:ext cx="5536571" cy="3675892"/>
            </a:xfrm>
            <a:prstGeom prst="rect">
              <a:avLst/>
            </a:prstGeom>
            <a:solidFill>
              <a:schemeClr val="bg1">
                <a:lumMod val="85000"/>
              </a:schemeClr>
            </a:solidFill>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Arial" panose="020B0604020202020204" pitchFamily="34" charset="0"/>
                  <a:cs typeface="Arial" panose="020B0604020202020204" pitchFamily="34" charset="0"/>
                </a:rPr>
                <a:t>Computer Science/Data Science</a:t>
              </a:r>
            </a:p>
            <a:p>
              <a:pPr lvl="1"/>
              <a:r>
                <a:rPr lang="en-US" sz="1400" dirty="0">
                  <a:latin typeface="Arial" panose="020B0604020202020204" pitchFamily="34" charset="0"/>
                  <a:cs typeface="Arial" panose="020B0604020202020204" pitchFamily="34" charset="0"/>
                </a:rPr>
                <a:t>“Speed” (major data sampling challenges)</a:t>
              </a:r>
            </a:p>
            <a:p>
              <a:pPr lvl="1"/>
              <a:r>
                <a:rPr lang="en-US" sz="1400" dirty="0">
                  <a:latin typeface="Arial" panose="020B0604020202020204" pitchFamily="34" charset="0"/>
                  <a:cs typeface="Arial" panose="020B0604020202020204" pitchFamily="34" charset="0"/>
                </a:rPr>
                <a:t>Performance: From the cloud to the last ten feet</a:t>
              </a:r>
            </a:p>
            <a:p>
              <a:pPr lvl="1"/>
              <a:r>
                <a:rPr lang="en-US" sz="1400" dirty="0">
                  <a:latin typeface="Arial" panose="020B0604020202020204" pitchFamily="34" charset="0"/>
                  <a:cs typeface="Arial" panose="020B0604020202020204" pitchFamily="34" charset="0"/>
                </a:rPr>
                <a:t>Device quality: From poles to wearables</a:t>
              </a:r>
            </a:p>
            <a:p>
              <a:pPr lvl="1"/>
              <a:r>
                <a:rPr lang="en-US" sz="1400" dirty="0">
                  <a:latin typeface="Arial" panose="020B0604020202020204" pitchFamily="34" charset="0"/>
                  <a:cs typeface="Arial" panose="020B0604020202020204" pitchFamily="34" charset="0"/>
                </a:rPr>
                <a:t>Quality of experience</a:t>
              </a:r>
            </a:p>
            <a:p>
              <a:pPr lvl="1"/>
              <a:r>
                <a:rPr lang="en-US" sz="1400" dirty="0">
                  <a:latin typeface="Arial" panose="020B0604020202020204" pitchFamily="34" charset="0"/>
                  <a:cs typeface="Arial" panose="020B0604020202020204" pitchFamily="34" charset="0"/>
                </a:rPr>
                <a:t>Operations, performance, security</a:t>
              </a:r>
            </a:p>
            <a:p>
              <a:r>
                <a:rPr lang="en-US" sz="1600" dirty="0">
                  <a:latin typeface="Arial" panose="020B0604020202020204" pitchFamily="34" charset="0"/>
                  <a:cs typeface="Arial" panose="020B0604020202020204" pitchFamily="34" charset="0"/>
                </a:rPr>
                <a:t>Policy and Social Science</a:t>
              </a:r>
            </a:p>
            <a:p>
              <a:pPr lvl="1"/>
              <a:r>
                <a:rPr lang="en-US" sz="1400" dirty="0">
                  <a:latin typeface="Arial" panose="020B0604020202020204" pitchFamily="34" charset="0"/>
                  <a:cs typeface="Arial" panose="020B0604020202020204" pitchFamily="34" charset="0"/>
                </a:rPr>
                <a:t>Impact on life outcomes: education, health</a:t>
              </a:r>
            </a:p>
            <a:p>
              <a:pPr lvl="1"/>
              <a:r>
                <a:rPr lang="en-US" sz="1400" dirty="0">
                  <a:latin typeface="Arial" panose="020B0604020202020204" pitchFamily="34" charset="0"/>
                  <a:cs typeface="Arial" panose="020B0604020202020204" pitchFamily="34" charset="0"/>
                </a:rPr>
                <a:t>Public/private partnerships: Internet as “public good”</a:t>
              </a:r>
            </a:p>
            <a:p>
              <a:pPr lvl="1"/>
              <a:r>
                <a:rPr lang="en-US" sz="1400" dirty="0">
                  <a:latin typeface="Arial" panose="020B0604020202020204" pitchFamily="34" charset="0"/>
                  <a:cs typeface="Arial" panose="020B0604020202020204" pitchFamily="34" charset="0"/>
                </a:rPr>
                <a:t>Civil society: Internet as “human right”</a:t>
              </a:r>
            </a:p>
            <a:p>
              <a:pPr lvl="1"/>
              <a:r>
                <a:rPr lang="en-US" sz="1400" dirty="0">
                  <a:latin typeface="Arial" panose="020B0604020202020204" pitchFamily="34" charset="0"/>
                  <a:cs typeface="Arial" panose="020B0604020202020204" pitchFamily="34" charset="0"/>
                </a:rPr>
                <a:t>Subsidies vs. infrastructure investment</a:t>
              </a:r>
            </a:p>
            <a:p>
              <a:pPr lvl="1"/>
              <a:r>
                <a:rPr lang="en-US" sz="1400" dirty="0">
                  <a:latin typeface="Arial" panose="020B0604020202020204" pitchFamily="34" charset="0"/>
                  <a:cs typeface="Arial" panose="020B0604020202020204" pitchFamily="34" charset="0"/>
                </a:rPr>
                <a:t>Governance</a:t>
              </a:r>
            </a:p>
            <a:p>
              <a:pPr lvl="1"/>
              <a:r>
                <a:rPr lang="en-US" sz="1400" dirty="0">
                  <a:latin typeface="Arial" panose="020B0604020202020204" pitchFamily="34" charset="0"/>
                  <a:cs typeface="Arial" panose="020B0604020202020204" pitchFamily="34" charset="0"/>
                </a:rPr>
                <a:t>Digital skills and use</a:t>
              </a:r>
            </a:p>
            <a:p>
              <a:pPr lvl="1"/>
              <a:r>
                <a:rPr lang="en-US" sz="1400" dirty="0">
                  <a:latin typeface="Arial" panose="020B0604020202020204" pitchFamily="34" charset="0"/>
                  <a:cs typeface="Arial" panose="020B0604020202020204" pitchFamily="34" charset="0"/>
                </a:rPr>
                <a:t>Affordability, cost of access (or uptake, when free!)</a:t>
              </a:r>
            </a:p>
            <a:p>
              <a:pPr lvl="1"/>
              <a:endParaRPr lang="en-US" sz="1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1F397E8-778E-534D-8BBF-172DF7A441A1}"/>
                </a:ext>
              </a:extLst>
            </p:cNvPr>
            <p:cNvSpPr txBox="1"/>
            <p:nvPr/>
          </p:nvSpPr>
          <p:spPr>
            <a:xfrm>
              <a:off x="395054" y="2467274"/>
              <a:ext cx="4895850" cy="400110"/>
            </a:xfrm>
            <a:prstGeom prst="rect">
              <a:avLst/>
            </a:prstGeom>
            <a:solidFill>
              <a:schemeClr val="bg1">
                <a:lumMod val="75000"/>
              </a:schemeClr>
            </a:solidFill>
          </p:spPr>
          <p:txBody>
            <a:bodyPr wrap="square" rtlCol="0">
              <a:spAutoFit/>
            </a:bodyPr>
            <a:lstStyle/>
            <a:p>
              <a:pPr algn="ctr"/>
              <a:r>
                <a:rPr lang="en-US" sz="2000" b="1" dirty="0">
                  <a:solidFill>
                    <a:srgbClr val="C00000"/>
                  </a:solidFill>
                  <a:latin typeface="Helvetica" pitchFamily="2" charset="0"/>
                </a:rPr>
                <a:t>Foundational Data Science Discovery</a:t>
              </a:r>
            </a:p>
          </p:txBody>
        </p:sp>
      </p:grpSp>
      <p:grpSp>
        <p:nvGrpSpPr>
          <p:cNvPr id="15" name="Group 14">
            <a:extLst>
              <a:ext uri="{FF2B5EF4-FFF2-40B4-BE49-F238E27FC236}">
                <a16:creationId xmlns:a16="http://schemas.microsoft.com/office/drawing/2014/main" id="{8DC1F8A4-F558-F848-915C-DAE24A03BFED}"/>
              </a:ext>
            </a:extLst>
          </p:cNvPr>
          <p:cNvGrpSpPr/>
          <p:nvPr/>
        </p:nvGrpSpPr>
        <p:grpSpPr>
          <a:xfrm>
            <a:off x="6545456" y="382141"/>
            <a:ext cx="5559056" cy="1357349"/>
            <a:chOff x="6545456" y="382141"/>
            <a:chExt cx="5559056" cy="1357349"/>
          </a:xfrm>
        </p:grpSpPr>
        <p:pic>
          <p:nvPicPr>
            <p:cNvPr id="7" name="Picture 6">
              <a:extLst>
                <a:ext uri="{FF2B5EF4-FFF2-40B4-BE49-F238E27FC236}">
                  <a16:creationId xmlns:a16="http://schemas.microsoft.com/office/drawing/2014/main" id="{FEB9CFFF-816D-A145-92D9-120B3D533B79}"/>
                </a:ext>
              </a:extLst>
            </p:cNvPr>
            <p:cNvPicPr>
              <a:picLocks noChangeAspect="1"/>
            </p:cNvPicPr>
            <p:nvPr/>
          </p:nvPicPr>
          <p:blipFill>
            <a:blip r:embed="rId3"/>
            <a:stretch>
              <a:fillRect/>
            </a:stretch>
          </p:blipFill>
          <p:spPr>
            <a:xfrm>
              <a:off x="6545456" y="382141"/>
              <a:ext cx="5073550" cy="1357349"/>
            </a:xfrm>
            <a:prstGeom prst="rect">
              <a:avLst/>
            </a:prstGeom>
          </p:spPr>
        </p:pic>
        <p:pic>
          <p:nvPicPr>
            <p:cNvPr id="5" name="Picture 4">
              <a:extLst>
                <a:ext uri="{FF2B5EF4-FFF2-40B4-BE49-F238E27FC236}">
                  <a16:creationId xmlns:a16="http://schemas.microsoft.com/office/drawing/2014/main" id="{3E90292C-A8FE-5746-BFA4-DEA497ED6EF6}"/>
                </a:ext>
              </a:extLst>
            </p:cNvPr>
            <p:cNvPicPr>
              <a:picLocks noChangeAspect="1"/>
            </p:cNvPicPr>
            <p:nvPr/>
          </p:nvPicPr>
          <p:blipFill rotWithShape="1">
            <a:blip r:embed="rId4"/>
            <a:srcRect r="7225"/>
            <a:stretch/>
          </p:blipFill>
          <p:spPr>
            <a:xfrm>
              <a:off x="8241893" y="828672"/>
              <a:ext cx="3862619" cy="776512"/>
            </a:xfrm>
            <a:prstGeom prst="rect">
              <a:avLst/>
            </a:prstGeom>
            <a:ln w="76200">
              <a:solidFill>
                <a:schemeClr val="accent1">
                  <a:shade val="50000"/>
                </a:schemeClr>
              </a:solidFill>
            </a:ln>
          </p:spPr>
        </p:pic>
      </p:grpSp>
      <p:grpSp>
        <p:nvGrpSpPr>
          <p:cNvPr id="17" name="Group 16">
            <a:extLst>
              <a:ext uri="{FF2B5EF4-FFF2-40B4-BE49-F238E27FC236}">
                <a16:creationId xmlns:a16="http://schemas.microsoft.com/office/drawing/2014/main" id="{F48602A8-B2E3-7A41-9C8F-896628DFCB1F}"/>
              </a:ext>
            </a:extLst>
          </p:cNvPr>
          <p:cNvGrpSpPr/>
          <p:nvPr/>
        </p:nvGrpSpPr>
        <p:grpSpPr>
          <a:xfrm>
            <a:off x="6545456" y="1986715"/>
            <a:ext cx="5530614" cy="4495418"/>
            <a:chOff x="6545456" y="1986715"/>
            <a:chExt cx="5530614" cy="4495418"/>
          </a:xfrm>
        </p:grpSpPr>
        <p:pic>
          <p:nvPicPr>
            <p:cNvPr id="3" name="Picture 2">
              <a:extLst>
                <a:ext uri="{FF2B5EF4-FFF2-40B4-BE49-F238E27FC236}">
                  <a16:creationId xmlns:a16="http://schemas.microsoft.com/office/drawing/2014/main" id="{374911B1-E0F4-EE42-92C0-7A6F8ED88756}"/>
                </a:ext>
              </a:extLst>
            </p:cNvPr>
            <p:cNvPicPr>
              <a:picLocks noChangeAspect="1"/>
            </p:cNvPicPr>
            <p:nvPr/>
          </p:nvPicPr>
          <p:blipFill>
            <a:blip r:embed="rId5"/>
            <a:stretch>
              <a:fillRect/>
            </a:stretch>
          </p:blipFill>
          <p:spPr>
            <a:xfrm>
              <a:off x="6545456" y="1986715"/>
              <a:ext cx="4010181" cy="1258096"/>
            </a:xfrm>
            <a:prstGeom prst="rect">
              <a:avLst/>
            </a:prstGeom>
          </p:spPr>
        </p:pic>
        <p:grpSp>
          <p:nvGrpSpPr>
            <p:cNvPr id="13" name="Group 12">
              <a:extLst>
                <a:ext uri="{FF2B5EF4-FFF2-40B4-BE49-F238E27FC236}">
                  <a16:creationId xmlns:a16="http://schemas.microsoft.com/office/drawing/2014/main" id="{68F25D49-5322-3243-9954-ED8C61F16A85}"/>
                </a:ext>
              </a:extLst>
            </p:cNvPr>
            <p:cNvGrpSpPr/>
            <p:nvPr/>
          </p:nvGrpSpPr>
          <p:grpSpPr>
            <a:xfrm>
              <a:off x="6545456" y="4192127"/>
              <a:ext cx="5530614" cy="2290006"/>
              <a:chOff x="6367960" y="4188571"/>
              <a:chExt cx="5541638" cy="2160626"/>
            </a:xfrm>
          </p:grpSpPr>
          <p:pic>
            <p:nvPicPr>
              <p:cNvPr id="10" name="Picture 9">
                <a:extLst>
                  <a:ext uri="{FF2B5EF4-FFF2-40B4-BE49-F238E27FC236}">
                    <a16:creationId xmlns:a16="http://schemas.microsoft.com/office/drawing/2014/main" id="{E0F0374C-7A20-6840-B11D-6AF247C09DD1}"/>
                  </a:ext>
                </a:extLst>
              </p:cNvPr>
              <p:cNvPicPr>
                <a:picLocks noChangeAspect="1"/>
              </p:cNvPicPr>
              <p:nvPr/>
            </p:nvPicPr>
            <p:blipFill>
              <a:blip r:embed="rId6"/>
              <a:stretch>
                <a:fillRect/>
              </a:stretch>
            </p:blipFill>
            <p:spPr>
              <a:xfrm>
                <a:off x="6367960" y="4188571"/>
                <a:ext cx="5541638" cy="2132050"/>
              </a:xfrm>
              <a:prstGeom prst="rect">
                <a:avLst/>
              </a:prstGeom>
            </p:spPr>
          </p:pic>
          <p:sp>
            <p:nvSpPr>
              <p:cNvPr id="11" name="Rectangle 10">
                <a:extLst>
                  <a:ext uri="{FF2B5EF4-FFF2-40B4-BE49-F238E27FC236}">
                    <a16:creationId xmlns:a16="http://schemas.microsoft.com/office/drawing/2014/main" id="{BA1A3102-FF9B-A84C-B71B-D8AA4B954762}"/>
                  </a:ext>
                </a:extLst>
              </p:cNvPr>
              <p:cNvSpPr/>
              <p:nvPr/>
            </p:nvSpPr>
            <p:spPr>
              <a:xfrm>
                <a:off x="6501988" y="5972178"/>
                <a:ext cx="5233263" cy="377019"/>
              </a:xfrm>
              <a:prstGeom prst="rect">
                <a:avLst/>
              </a:prstGeom>
              <a:solidFill>
                <a:schemeClr val="accent4">
                  <a:lumMod val="40000"/>
                  <a:lumOff val="60000"/>
                  <a:alpha val="431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a:extLst>
                <a:ext uri="{FF2B5EF4-FFF2-40B4-BE49-F238E27FC236}">
                  <a16:creationId xmlns:a16="http://schemas.microsoft.com/office/drawing/2014/main" id="{21D851D3-2D00-F94F-BEB3-81822554EAFC}"/>
                </a:ext>
              </a:extLst>
            </p:cNvPr>
            <p:cNvPicPr>
              <a:picLocks noChangeAspect="1"/>
            </p:cNvPicPr>
            <p:nvPr/>
          </p:nvPicPr>
          <p:blipFill>
            <a:blip r:embed="rId7"/>
            <a:stretch>
              <a:fillRect/>
            </a:stretch>
          </p:blipFill>
          <p:spPr>
            <a:xfrm>
              <a:off x="10962347" y="2305822"/>
              <a:ext cx="834599" cy="776513"/>
            </a:xfrm>
            <a:prstGeom prst="rect">
              <a:avLst/>
            </a:prstGeom>
          </p:spPr>
        </p:pic>
        <p:pic>
          <p:nvPicPr>
            <p:cNvPr id="14" name="Picture 13">
              <a:extLst>
                <a:ext uri="{FF2B5EF4-FFF2-40B4-BE49-F238E27FC236}">
                  <a16:creationId xmlns:a16="http://schemas.microsoft.com/office/drawing/2014/main" id="{497737CA-A76A-6847-841F-3FBA5A4A342D}"/>
                </a:ext>
              </a:extLst>
            </p:cNvPr>
            <p:cNvPicPr>
              <a:picLocks noChangeAspect="1"/>
            </p:cNvPicPr>
            <p:nvPr/>
          </p:nvPicPr>
          <p:blipFill>
            <a:blip r:embed="rId8"/>
            <a:stretch>
              <a:fillRect/>
            </a:stretch>
          </p:blipFill>
          <p:spPr>
            <a:xfrm>
              <a:off x="10962347" y="3697677"/>
              <a:ext cx="917371" cy="899277"/>
            </a:xfrm>
            <a:prstGeom prst="rect">
              <a:avLst/>
            </a:prstGeom>
          </p:spPr>
        </p:pic>
      </p:grpSp>
      <p:pic>
        <p:nvPicPr>
          <p:cNvPr id="18" name="Picture 17">
            <a:extLst>
              <a:ext uri="{FF2B5EF4-FFF2-40B4-BE49-F238E27FC236}">
                <a16:creationId xmlns:a16="http://schemas.microsoft.com/office/drawing/2014/main" id="{245C9B4D-40CB-0545-9DD0-36AA75401FD6}"/>
              </a:ext>
            </a:extLst>
          </p:cNvPr>
          <p:cNvPicPr>
            <a:picLocks noChangeAspect="1"/>
          </p:cNvPicPr>
          <p:nvPr/>
        </p:nvPicPr>
        <p:blipFill>
          <a:blip r:embed="rId9"/>
          <a:stretch>
            <a:fillRect/>
          </a:stretch>
        </p:blipFill>
        <p:spPr>
          <a:xfrm>
            <a:off x="6924919" y="4613855"/>
            <a:ext cx="4694087" cy="1385708"/>
          </a:xfrm>
          <a:prstGeom prst="rect">
            <a:avLst/>
          </a:prstGeom>
        </p:spPr>
      </p:pic>
    </p:spTree>
    <p:extLst>
      <p:ext uri="{BB962C8B-B14F-4D97-AF65-F5344CB8AC3E}">
        <p14:creationId xmlns:p14="http://schemas.microsoft.com/office/powerpoint/2010/main" val="286186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a:spLocks/>
          </p:cNvSpPr>
          <p:nvPr/>
        </p:nvSpPr>
        <p:spPr>
          <a:xfrm>
            <a:off x="275369" y="130018"/>
            <a:ext cx="11215671" cy="6322084"/>
          </a:xfrm>
          <a:prstGeom prst="rect">
            <a:avLst/>
          </a:prstGeom>
          <a:ln>
            <a:noFill/>
          </a:ln>
        </p:spPr>
        <p:txBody>
          <a:bodyPr vert="horz" lIns="121920" tIns="60960" rIns="121920" bIns="6096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lvl="1" algn="l">
              <a:lnSpc>
                <a:spcPts val="1867"/>
              </a:lnSpc>
              <a:spcBef>
                <a:spcPts val="0"/>
              </a:spcBef>
              <a:spcAft>
                <a:spcPts val="533"/>
              </a:spcAft>
              <a:buClr>
                <a:srgbClr val="329FD9"/>
              </a:buClr>
            </a:pPr>
            <a:endParaRPr lang="en-US" sz="1867">
              <a:solidFill>
                <a:srgbClr val="7F7F7F"/>
              </a:solidFill>
              <a:latin typeface="Arial"/>
              <a:cs typeface="Arial"/>
            </a:endParaRPr>
          </a:p>
        </p:txBody>
      </p:sp>
      <p:pic>
        <p:nvPicPr>
          <p:cNvPr id="10" name="Picture 9">
            <a:extLst>
              <a:ext uri="{FF2B5EF4-FFF2-40B4-BE49-F238E27FC236}">
                <a16:creationId xmlns:a16="http://schemas.microsoft.com/office/drawing/2014/main" id="{3D1AD5CC-D61F-024D-B68C-69819B748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045" y="3379178"/>
            <a:ext cx="4889552" cy="3298903"/>
          </a:xfrm>
          <a:prstGeom prst="rect">
            <a:avLst/>
          </a:prstGeom>
        </p:spPr>
      </p:pic>
      <p:pic>
        <p:nvPicPr>
          <p:cNvPr id="2" name="Picture 1">
            <a:extLst>
              <a:ext uri="{FF2B5EF4-FFF2-40B4-BE49-F238E27FC236}">
                <a16:creationId xmlns:a16="http://schemas.microsoft.com/office/drawing/2014/main" id="{83E0E474-4321-B04F-BA36-7FD3713676A4}"/>
              </a:ext>
            </a:extLst>
          </p:cNvPr>
          <p:cNvPicPr>
            <a:picLocks noChangeAspect="1"/>
          </p:cNvPicPr>
          <p:nvPr/>
        </p:nvPicPr>
        <p:blipFill>
          <a:blip r:embed="rId4"/>
          <a:stretch>
            <a:fillRect/>
          </a:stretch>
        </p:blipFill>
        <p:spPr>
          <a:xfrm>
            <a:off x="836931" y="2493815"/>
            <a:ext cx="5937931" cy="1573016"/>
          </a:xfrm>
          <a:prstGeom prst="rect">
            <a:avLst/>
          </a:prstGeom>
        </p:spPr>
      </p:pic>
      <p:sp>
        <p:nvSpPr>
          <p:cNvPr id="3" name="Title 2">
            <a:extLst>
              <a:ext uri="{FF2B5EF4-FFF2-40B4-BE49-F238E27FC236}">
                <a16:creationId xmlns:a16="http://schemas.microsoft.com/office/drawing/2014/main" id="{37113EAD-E7D8-DE44-BEA4-4B3EC6C118C1}"/>
              </a:ext>
            </a:extLst>
          </p:cNvPr>
          <p:cNvSpPr>
            <a:spLocks noGrp="1"/>
          </p:cNvSpPr>
          <p:nvPr>
            <p:ph type="title"/>
          </p:nvPr>
        </p:nvSpPr>
        <p:spPr>
          <a:xfrm>
            <a:off x="625404" y="355997"/>
            <a:ext cx="10515600" cy="1325563"/>
          </a:xfrm>
        </p:spPr>
        <p:txBody>
          <a:bodyPr>
            <a:normAutofit/>
          </a:bodyPr>
          <a:lstStyle/>
          <a:p>
            <a:r>
              <a:rPr lang="en-US" b="1" dirty="0"/>
              <a:t>Bad Data: </a:t>
            </a:r>
            <a:br>
              <a:rPr lang="en-US" b="1" dirty="0"/>
            </a:br>
            <a:r>
              <a:rPr lang="en-US" b="1" dirty="0"/>
              <a:t>Garbage In, Garbage Out</a:t>
            </a:r>
          </a:p>
        </p:txBody>
      </p:sp>
    </p:spTree>
    <p:extLst>
      <p:ext uri="{BB962C8B-B14F-4D97-AF65-F5344CB8AC3E}">
        <p14:creationId xmlns:p14="http://schemas.microsoft.com/office/powerpoint/2010/main" val="64100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20256-E12D-9B4B-A149-633FB44A10AB}"/>
              </a:ext>
            </a:extLst>
          </p:cNvPr>
          <p:cNvSpPr>
            <a:spLocks noGrp="1"/>
          </p:cNvSpPr>
          <p:nvPr>
            <p:ph type="title"/>
          </p:nvPr>
        </p:nvSpPr>
        <p:spPr/>
        <p:txBody>
          <a:bodyPr>
            <a:normAutofit/>
          </a:bodyPr>
          <a:lstStyle/>
          <a:p>
            <a:r>
              <a:rPr lang="en-US" sz="4000" dirty="0"/>
              <a:t>Many Problems with Found Data</a:t>
            </a:r>
          </a:p>
        </p:txBody>
      </p:sp>
      <p:sp>
        <p:nvSpPr>
          <p:cNvPr id="3" name="Content Placeholder 2">
            <a:extLst>
              <a:ext uri="{FF2B5EF4-FFF2-40B4-BE49-F238E27FC236}">
                <a16:creationId xmlns:a16="http://schemas.microsoft.com/office/drawing/2014/main" id="{826245D1-DC58-D24A-8FAA-3D2F5EA1BBAF}"/>
              </a:ext>
            </a:extLst>
          </p:cNvPr>
          <p:cNvSpPr>
            <a:spLocks noGrp="1"/>
          </p:cNvSpPr>
          <p:nvPr>
            <p:ph idx="1"/>
          </p:nvPr>
        </p:nvSpPr>
        <p:spPr>
          <a:xfrm>
            <a:off x="609600" y="1893543"/>
            <a:ext cx="5604164" cy="4525963"/>
          </a:xfrm>
        </p:spPr>
        <p:txBody>
          <a:bodyPr>
            <a:normAutofit/>
          </a:bodyPr>
          <a:lstStyle/>
          <a:p>
            <a:r>
              <a:rPr lang="en-US" sz="3200" b="1" dirty="0"/>
              <a:t>Not just “dirty data”!</a:t>
            </a:r>
          </a:p>
          <a:p>
            <a:r>
              <a:rPr lang="en-US" sz="3200" dirty="0"/>
              <a:t>Root causes of bad data:</a:t>
            </a:r>
          </a:p>
          <a:p>
            <a:pPr lvl="1"/>
            <a:r>
              <a:rPr lang="en-US" sz="2800" dirty="0"/>
              <a:t>Technical method</a:t>
            </a:r>
          </a:p>
          <a:p>
            <a:pPr lvl="1"/>
            <a:r>
              <a:rPr lang="en-US" sz="2800" dirty="0"/>
              <a:t>Sampling method</a:t>
            </a:r>
          </a:p>
          <a:p>
            <a:pPr lvl="1"/>
            <a:r>
              <a:rPr lang="en-US" sz="2800" dirty="0"/>
              <a:t>Systematic errors </a:t>
            </a:r>
          </a:p>
          <a:p>
            <a:r>
              <a:rPr lang="en-US" sz="3200" b="1" dirty="0"/>
              <a:t>These are not fixable by removing bad values!</a:t>
            </a:r>
          </a:p>
        </p:txBody>
      </p:sp>
      <p:sp>
        <p:nvSpPr>
          <p:cNvPr id="6" name="Slide Number Placeholder 5">
            <a:extLst>
              <a:ext uri="{FF2B5EF4-FFF2-40B4-BE49-F238E27FC236}">
                <a16:creationId xmlns:a16="http://schemas.microsoft.com/office/drawing/2014/main" id="{8953D31F-ED61-864C-B1B3-3FE7C85B071A}"/>
              </a:ext>
            </a:extLst>
          </p:cNvPr>
          <p:cNvSpPr>
            <a:spLocks noGrp="1"/>
          </p:cNvSpPr>
          <p:nvPr>
            <p:ph type="sldNum" sz="quarter" idx="12"/>
          </p:nvPr>
        </p:nvSpPr>
        <p:spPr/>
        <p:txBody>
          <a:bodyPr/>
          <a:lstStyle/>
          <a:p>
            <a:pPr>
              <a:defRPr/>
            </a:pPr>
            <a:fld id="{6E3D0F82-FB13-7641-A581-8BD695B1B8C6}" type="slidenum">
              <a:rPr lang="en-US" smtClean="0"/>
              <a:pPr>
                <a:defRPr/>
              </a:pPr>
              <a:t>16</a:t>
            </a:fld>
            <a:endParaRPr lang="en-US" dirty="0"/>
          </a:p>
        </p:txBody>
      </p:sp>
      <p:pic>
        <p:nvPicPr>
          <p:cNvPr id="4" name="Online Media 3" descr="Internet Speed Video">
            <a:hlinkClick r:id="" action="ppaction://media"/>
            <a:extLst>
              <a:ext uri="{FF2B5EF4-FFF2-40B4-BE49-F238E27FC236}">
                <a16:creationId xmlns:a16="http://schemas.microsoft.com/office/drawing/2014/main" id="{ABD9ACC4-F5AA-D243-8109-113FF4866ED8}"/>
              </a:ext>
            </a:extLst>
          </p:cNvPr>
          <p:cNvPicPr>
            <a:picLocks noRot="1" noChangeAspect="1"/>
          </p:cNvPicPr>
          <p:nvPr>
            <a:videoFile r:link="rId1"/>
          </p:nvPr>
        </p:nvPicPr>
        <p:blipFill>
          <a:blip r:embed="rId3"/>
          <a:stretch>
            <a:fillRect/>
          </a:stretch>
        </p:blipFill>
        <p:spPr>
          <a:xfrm>
            <a:off x="6830998" y="1329104"/>
            <a:ext cx="4850727" cy="3638045"/>
          </a:xfrm>
          <a:prstGeom prst="rect">
            <a:avLst/>
          </a:prstGeom>
        </p:spPr>
      </p:pic>
      <p:sp>
        <p:nvSpPr>
          <p:cNvPr id="5" name="TextBox 4">
            <a:extLst>
              <a:ext uri="{FF2B5EF4-FFF2-40B4-BE49-F238E27FC236}">
                <a16:creationId xmlns:a16="http://schemas.microsoft.com/office/drawing/2014/main" id="{ACF62BC3-DDCB-7044-AD54-2E5CA36BD749}"/>
              </a:ext>
            </a:extLst>
          </p:cNvPr>
          <p:cNvSpPr txBox="1"/>
          <p:nvPr/>
        </p:nvSpPr>
        <p:spPr>
          <a:xfrm>
            <a:off x="7387525" y="5103674"/>
            <a:ext cx="4194875" cy="1477328"/>
          </a:xfrm>
          <a:prstGeom prst="rect">
            <a:avLst/>
          </a:prstGeom>
          <a:solidFill>
            <a:schemeClr val="bg1">
              <a:lumMod val="65000"/>
            </a:schemeClr>
          </a:solidFill>
        </p:spPr>
        <p:txBody>
          <a:bodyPr wrap="square" rtlCol="0">
            <a:spAutoFit/>
          </a:bodyPr>
          <a:lstStyle/>
          <a:p>
            <a:r>
              <a:rPr lang="en-US" dirty="0"/>
              <a:t>• Client device (hardware, software)</a:t>
            </a:r>
          </a:p>
          <a:p>
            <a:r>
              <a:rPr lang="en-US" dirty="0"/>
              <a:t>• Home network</a:t>
            </a:r>
          </a:p>
          <a:p>
            <a:r>
              <a:rPr lang="en-US" dirty="0"/>
              <a:t>• Network path</a:t>
            </a:r>
          </a:p>
          <a:p>
            <a:r>
              <a:rPr lang="en-US" dirty="0"/>
              <a:t>• Measurement server infrastructure</a:t>
            </a:r>
          </a:p>
          <a:p>
            <a:r>
              <a:rPr lang="en-US" dirty="0"/>
              <a:t>• Test parameters (length, # connections)</a:t>
            </a:r>
          </a:p>
        </p:txBody>
      </p:sp>
    </p:spTree>
    <p:extLst>
      <p:ext uri="{BB962C8B-B14F-4D97-AF65-F5344CB8AC3E}">
        <p14:creationId xmlns:p14="http://schemas.microsoft.com/office/powerpoint/2010/main" val="135738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815322-ABA3-A543-9FF9-C68163760D17}"/>
              </a:ext>
            </a:extLst>
          </p:cNvPr>
          <p:cNvSpPr>
            <a:spLocks noGrp="1"/>
          </p:cNvSpPr>
          <p:nvPr>
            <p:ph type="title"/>
          </p:nvPr>
        </p:nvSpPr>
        <p:spPr/>
        <p:txBody>
          <a:bodyPr/>
          <a:lstStyle/>
          <a:p>
            <a:r>
              <a:rPr lang="en-US" dirty="0"/>
              <a:t>Limitation: Sampling Methodology</a:t>
            </a:r>
          </a:p>
        </p:txBody>
      </p:sp>
      <p:pic>
        <p:nvPicPr>
          <p:cNvPr id="5" name="Picture 4">
            <a:extLst>
              <a:ext uri="{FF2B5EF4-FFF2-40B4-BE49-F238E27FC236}">
                <a16:creationId xmlns:a16="http://schemas.microsoft.com/office/drawing/2014/main" id="{7E444098-E679-FE47-9972-3B79B557FB56}"/>
              </a:ext>
            </a:extLst>
          </p:cNvPr>
          <p:cNvPicPr>
            <a:picLocks noChangeAspect="1"/>
          </p:cNvPicPr>
          <p:nvPr/>
        </p:nvPicPr>
        <p:blipFill>
          <a:blip r:embed="rId3"/>
          <a:stretch>
            <a:fillRect/>
          </a:stretch>
        </p:blipFill>
        <p:spPr>
          <a:xfrm>
            <a:off x="355600" y="1616529"/>
            <a:ext cx="11252200" cy="5143500"/>
          </a:xfrm>
          <a:prstGeom prst="rect">
            <a:avLst/>
          </a:prstGeom>
        </p:spPr>
      </p:pic>
    </p:spTree>
    <p:extLst>
      <p:ext uri="{BB962C8B-B14F-4D97-AF65-F5344CB8AC3E}">
        <p14:creationId xmlns:p14="http://schemas.microsoft.com/office/powerpoint/2010/main" val="2148486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86392-DA32-AC4D-8166-48FE4C9F9387}"/>
              </a:ext>
            </a:extLst>
          </p:cNvPr>
          <p:cNvSpPr>
            <a:spLocks noGrp="1"/>
          </p:cNvSpPr>
          <p:nvPr>
            <p:ph type="title"/>
          </p:nvPr>
        </p:nvSpPr>
        <p:spPr/>
        <p:txBody>
          <a:bodyPr/>
          <a:lstStyle/>
          <a:p>
            <a:r>
              <a:rPr lang="en-US" dirty="0"/>
              <a:t>Sampling Frame for South Shore, Chicago</a:t>
            </a:r>
          </a:p>
        </p:txBody>
      </p:sp>
      <p:pic>
        <p:nvPicPr>
          <p:cNvPr id="3" name="Picture 2">
            <a:extLst>
              <a:ext uri="{FF2B5EF4-FFF2-40B4-BE49-F238E27FC236}">
                <a16:creationId xmlns:a16="http://schemas.microsoft.com/office/drawing/2014/main" id="{49EF5E1C-884E-8D47-9062-58DF630B1600}"/>
              </a:ext>
            </a:extLst>
          </p:cNvPr>
          <p:cNvPicPr>
            <a:picLocks noChangeAspect="1"/>
          </p:cNvPicPr>
          <p:nvPr/>
        </p:nvPicPr>
        <p:blipFill>
          <a:blip r:embed="rId2"/>
          <a:stretch>
            <a:fillRect/>
          </a:stretch>
        </p:blipFill>
        <p:spPr>
          <a:xfrm>
            <a:off x="3226210" y="1934701"/>
            <a:ext cx="5562600" cy="3873500"/>
          </a:xfrm>
          <a:prstGeom prst="rect">
            <a:avLst/>
          </a:prstGeom>
        </p:spPr>
      </p:pic>
    </p:spTree>
    <p:extLst>
      <p:ext uri="{BB962C8B-B14F-4D97-AF65-F5344CB8AC3E}">
        <p14:creationId xmlns:p14="http://schemas.microsoft.com/office/powerpoint/2010/main" val="141763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002638"/>
            <a:ext cx="10397387" cy="5855362"/>
          </a:xfrm>
          <a:prstGeom prst="rect">
            <a:avLst/>
          </a:prstGeom>
        </p:spPr>
      </p:pic>
      <p:sp>
        <p:nvSpPr>
          <p:cNvPr id="5" name="Content Placeholder 2">
            <a:extLst>
              <a:ext uri="{FF2B5EF4-FFF2-40B4-BE49-F238E27FC236}">
                <a16:creationId xmlns:a16="http://schemas.microsoft.com/office/drawing/2014/main" id="{C8D867C1-7C13-F74A-844C-BDA41BB5B07C}"/>
              </a:ext>
            </a:extLst>
          </p:cNvPr>
          <p:cNvSpPr txBox="1">
            <a:spLocks/>
          </p:cNvSpPr>
          <p:nvPr/>
        </p:nvSpPr>
        <p:spPr>
          <a:xfrm>
            <a:off x="5816209" y="4077628"/>
            <a:ext cx="6096000" cy="2633472"/>
          </a:xfrm>
          <a:prstGeom prst="rect">
            <a:avLst/>
          </a:prstGeom>
          <a:solidFill>
            <a:schemeClr val="bg1">
              <a:lumMod val="85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dirty="0">
                <a:solidFill>
                  <a:srgbClr val="C00000"/>
                </a:solidFill>
              </a:rPr>
              <a:t>Methodological problems</a:t>
            </a:r>
          </a:p>
          <a:p>
            <a:pPr marL="742950" lvl="1" indent="-285750"/>
            <a:r>
              <a:rPr lang="en-US" dirty="0">
                <a:solidFill>
                  <a:srgbClr val="C00000"/>
                </a:solidFill>
              </a:rPr>
              <a:t>Client-based test</a:t>
            </a:r>
          </a:p>
          <a:p>
            <a:pPr marL="742950" lvl="1" indent="-285750"/>
            <a:r>
              <a:rPr lang="en-US" dirty="0">
                <a:solidFill>
                  <a:srgbClr val="C00000"/>
                </a:solidFill>
              </a:rPr>
              <a:t>Single-threaded test (NDT)</a:t>
            </a:r>
          </a:p>
          <a:p>
            <a:pPr marL="742950" lvl="1" indent="-285750"/>
            <a:r>
              <a:rPr lang="en-US" dirty="0">
                <a:solidFill>
                  <a:srgbClr val="C00000"/>
                </a:solidFill>
              </a:rPr>
              <a:t>Infrastructure bottlenecks</a:t>
            </a:r>
          </a:p>
          <a:p>
            <a:pPr marL="285750" indent="-285750"/>
            <a:r>
              <a:rPr lang="en-US" dirty="0">
                <a:solidFill>
                  <a:srgbClr val="C00000"/>
                </a:solidFill>
              </a:rPr>
              <a:t>Result: Severe underestimation of throughput values -&gt; Bad conclusions!</a:t>
            </a:r>
          </a:p>
        </p:txBody>
      </p:sp>
      <p:pic>
        <p:nvPicPr>
          <p:cNvPr id="10" name="Picture 9"/>
          <p:cNvPicPr>
            <a:picLocks noChangeAspect="1"/>
          </p:cNvPicPr>
          <p:nvPr/>
        </p:nvPicPr>
        <p:blipFill>
          <a:blip r:embed="rId4"/>
          <a:stretch>
            <a:fillRect/>
          </a:stretch>
        </p:blipFill>
        <p:spPr>
          <a:xfrm>
            <a:off x="171070" y="941647"/>
            <a:ext cx="5924930" cy="2487353"/>
          </a:xfrm>
          <a:prstGeom prst="rect">
            <a:avLst/>
          </a:prstGeom>
          <a:ln w="76200">
            <a:solidFill>
              <a:srgbClr val="C00000"/>
            </a:solidFill>
          </a:ln>
          <a:scene3d>
            <a:camera prst="orthographicFront"/>
            <a:lightRig rig="threePt" dir="t"/>
          </a:scene3d>
          <a:sp3d/>
        </p:spPr>
      </p:pic>
      <p:sp>
        <p:nvSpPr>
          <p:cNvPr id="7" name="TextBox 6"/>
          <p:cNvSpPr txBox="1"/>
          <p:nvPr/>
        </p:nvSpPr>
        <p:spPr>
          <a:xfrm>
            <a:off x="3382416" y="1547264"/>
            <a:ext cx="813143" cy="584776"/>
          </a:xfrm>
          <a:prstGeom prst="rect">
            <a:avLst/>
          </a:prstGeom>
          <a:noFill/>
          <a:scene3d>
            <a:camera prst="orthographicFront"/>
            <a:lightRig rig="threePt" dir="t"/>
          </a:scene3d>
          <a:sp3d/>
        </p:spPr>
        <p:txBody>
          <a:bodyPr wrap="none" rtlCol="0">
            <a:spAutoFit/>
          </a:bodyPr>
          <a:lstStyle/>
          <a:p>
            <a:pPr algn="ctr"/>
            <a:r>
              <a:rPr lang="en-US" sz="1600" b="1" dirty="0">
                <a:solidFill>
                  <a:srgbClr val="C00000"/>
                </a:solidFill>
              </a:rPr>
              <a:t>M-Lab/</a:t>
            </a:r>
          </a:p>
          <a:p>
            <a:pPr algn="ctr"/>
            <a:r>
              <a:rPr lang="en-US" sz="1600" b="1" dirty="0">
                <a:solidFill>
                  <a:srgbClr val="C00000"/>
                </a:solidFill>
              </a:rPr>
              <a:t>NDT</a:t>
            </a:r>
          </a:p>
        </p:txBody>
      </p:sp>
      <p:sp>
        <p:nvSpPr>
          <p:cNvPr id="8" name="TextBox 7"/>
          <p:cNvSpPr txBox="1"/>
          <p:nvPr/>
        </p:nvSpPr>
        <p:spPr>
          <a:xfrm>
            <a:off x="5198693" y="1651266"/>
            <a:ext cx="773870" cy="338554"/>
          </a:xfrm>
          <a:prstGeom prst="rect">
            <a:avLst/>
          </a:prstGeom>
          <a:noFill/>
          <a:scene3d>
            <a:camera prst="orthographicFront"/>
            <a:lightRig rig="threePt" dir="t"/>
          </a:scene3d>
          <a:sp3d/>
        </p:spPr>
        <p:txBody>
          <a:bodyPr wrap="none" rtlCol="0">
            <a:spAutoFit/>
          </a:bodyPr>
          <a:lstStyle/>
          <a:p>
            <a:r>
              <a:rPr lang="en-US" sz="1600" b="1" dirty="0">
                <a:solidFill>
                  <a:srgbClr val="C00000"/>
                </a:solidFill>
              </a:rPr>
              <a:t>Reality</a:t>
            </a:r>
          </a:p>
        </p:txBody>
      </p:sp>
      <p:sp>
        <p:nvSpPr>
          <p:cNvPr id="11" name="Title 10">
            <a:extLst>
              <a:ext uri="{FF2B5EF4-FFF2-40B4-BE49-F238E27FC236}">
                <a16:creationId xmlns:a16="http://schemas.microsoft.com/office/drawing/2014/main" id="{2CB41186-0370-8942-BDFE-D0F7476C1FCA}"/>
              </a:ext>
            </a:extLst>
          </p:cNvPr>
          <p:cNvSpPr>
            <a:spLocks noGrp="1"/>
          </p:cNvSpPr>
          <p:nvPr>
            <p:ph type="title"/>
          </p:nvPr>
        </p:nvSpPr>
        <p:spPr>
          <a:xfrm>
            <a:off x="243799" y="232109"/>
            <a:ext cx="10515600" cy="612997"/>
          </a:xfrm>
          <a:solidFill>
            <a:schemeClr val="bg1"/>
          </a:solidFill>
        </p:spPr>
        <p:txBody>
          <a:bodyPr>
            <a:noAutofit/>
          </a:bodyPr>
          <a:lstStyle/>
          <a:p>
            <a:r>
              <a:rPr lang="en-US" sz="4000" dirty="0">
                <a:latin typeface="Arial" panose="020B0604020202020204" pitchFamily="34" charset="0"/>
                <a:cs typeface="Arial" panose="020B0604020202020204" pitchFamily="34" charset="0"/>
              </a:rPr>
              <a:t>Limitation: Technical Methodology</a:t>
            </a:r>
          </a:p>
        </p:txBody>
      </p:sp>
    </p:spTree>
    <p:extLst>
      <p:ext uri="{BB962C8B-B14F-4D97-AF65-F5344CB8AC3E}">
        <p14:creationId xmlns:p14="http://schemas.microsoft.com/office/powerpoint/2010/main" val="64386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75163"/>
            <a:ext cx="10972800" cy="1143000"/>
          </a:xfrm>
        </p:spPr>
        <p:txBody>
          <a:bodyPr/>
          <a:lstStyle/>
          <a:p>
            <a:r>
              <a:rPr lang="en-US" sz="4800" dirty="0"/>
              <a:t>Summary: Five Lessons</a:t>
            </a:r>
          </a:p>
        </p:txBody>
      </p:sp>
      <p:sp>
        <p:nvSpPr>
          <p:cNvPr id="3" name="Content Placeholder 2"/>
          <p:cNvSpPr>
            <a:spLocks noGrp="1"/>
          </p:cNvSpPr>
          <p:nvPr>
            <p:ph idx="1"/>
          </p:nvPr>
        </p:nvSpPr>
        <p:spPr>
          <a:xfrm>
            <a:off x="282341" y="1856875"/>
            <a:ext cx="11909659" cy="4525963"/>
          </a:xfrm>
        </p:spPr>
        <p:txBody>
          <a:bodyPr>
            <a:normAutofit/>
          </a:bodyPr>
          <a:lstStyle/>
          <a:p>
            <a:r>
              <a:rPr lang="en-US" sz="3733" dirty="0"/>
              <a:t> “Speed” has many facets.</a:t>
            </a:r>
          </a:p>
          <a:p>
            <a:r>
              <a:rPr lang="en-US" sz="3733" dirty="0"/>
              <a:t> Different techniques measure different aspects of speed.</a:t>
            </a:r>
          </a:p>
          <a:p>
            <a:r>
              <a:rPr lang="en-US" sz="3733" dirty="0"/>
              <a:t> Many factors can limit a client-based speed test.</a:t>
            </a:r>
          </a:p>
          <a:p>
            <a:r>
              <a:rPr lang="en-US" sz="3733" dirty="0"/>
              <a:t> Faster “speed” doesn’t mean better performance.</a:t>
            </a:r>
          </a:p>
          <a:p>
            <a:r>
              <a:rPr lang="en-US" sz="3733" dirty="0"/>
              <a:t> As speeds get faster, speed testing gets harder.</a:t>
            </a:r>
          </a:p>
          <a:p>
            <a:endParaRPr lang="en-US" sz="3733" dirty="0"/>
          </a:p>
          <a:p>
            <a:endParaRPr lang="en-US" sz="3733" dirty="0"/>
          </a:p>
        </p:txBody>
      </p:sp>
      <p:sp>
        <p:nvSpPr>
          <p:cNvPr id="6" name="Slide Number Placeholder 5">
            <a:extLst>
              <a:ext uri="{FF2B5EF4-FFF2-40B4-BE49-F238E27FC236}">
                <a16:creationId xmlns:a16="http://schemas.microsoft.com/office/drawing/2014/main" id="{0BC332D3-D71A-F547-84FD-EAD346F0BF69}"/>
              </a:ext>
            </a:extLst>
          </p:cNvPr>
          <p:cNvSpPr>
            <a:spLocks noGrp="1"/>
          </p:cNvSpPr>
          <p:nvPr>
            <p:ph type="sldNum" sz="quarter" idx="12"/>
          </p:nvPr>
        </p:nvSpPr>
        <p:spPr/>
        <p:txBody>
          <a:bodyPr/>
          <a:lstStyle/>
          <a:p>
            <a:pPr>
              <a:defRPr/>
            </a:pPr>
            <a:fld id="{6E3D0F82-FB13-7641-A581-8BD695B1B8C6}" type="slidenum">
              <a:rPr lang="en-US" smtClean="0"/>
              <a:pPr>
                <a:defRPr/>
              </a:pPr>
              <a:t>2</a:t>
            </a:fld>
            <a:endParaRPr lang="en-US" dirty="0"/>
          </a:p>
        </p:txBody>
      </p:sp>
    </p:spTree>
    <p:extLst>
      <p:ext uri="{BB962C8B-B14F-4D97-AF65-F5344CB8AC3E}">
        <p14:creationId xmlns:p14="http://schemas.microsoft.com/office/powerpoint/2010/main" val="1769545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B39B-699A-1744-B82A-24B3D0406971}"/>
              </a:ext>
            </a:extLst>
          </p:cNvPr>
          <p:cNvSpPr>
            <a:spLocks noGrp="1"/>
          </p:cNvSpPr>
          <p:nvPr>
            <p:ph type="title"/>
          </p:nvPr>
        </p:nvSpPr>
        <p:spPr>
          <a:xfrm>
            <a:off x="838200" y="1899457"/>
            <a:ext cx="10515600" cy="1325563"/>
          </a:xfrm>
        </p:spPr>
        <p:txBody>
          <a:bodyPr/>
          <a:lstStyle/>
          <a:p>
            <a:r>
              <a:rPr lang="en-US" dirty="0"/>
              <a:t>Step 1: Define the Question with Stakeholders</a:t>
            </a:r>
          </a:p>
        </p:txBody>
      </p:sp>
    </p:spTree>
    <p:extLst>
      <p:ext uri="{BB962C8B-B14F-4D97-AF65-F5344CB8AC3E}">
        <p14:creationId xmlns:p14="http://schemas.microsoft.com/office/powerpoint/2010/main" val="2751303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F732C-49C5-CF49-A350-BEB13163A0E6}"/>
              </a:ext>
            </a:extLst>
          </p:cNvPr>
          <p:cNvPicPr>
            <a:picLocks noChangeAspect="1"/>
          </p:cNvPicPr>
          <p:nvPr/>
        </p:nvPicPr>
        <p:blipFill>
          <a:blip r:embed="rId3"/>
          <a:stretch>
            <a:fillRect/>
          </a:stretch>
        </p:blipFill>
        <p:spPr>
          <a:xfrm>
            <a:off x="0" y="1944831"/>
            <a:ext cx="6022514" cy="4821706"/>
          </a:xfrm>
          <a:prstGeom prst="rect">
            <a:avLst/>
          </a:prstGeom>
        </p:spPr>
      </p:pic>
      <p:sp>
        <p:nvSpPr>
          <p:cNvPr id="4" name="Title 1">
            <a:extLst>
              <a:ext uri="{FF2B5EF4-FFF2-40B4-BE49-F238E27FC236}">
                <a16:creationId xmlns:a16="http://schemas.microsoft.com/office/drawing/2014/main" id="{B2DD2E30-FD2D-2849-9E24-5A06F72FEFAD}"/>
              </a:ext>
            </a:extLst>
          </p:cNvPr>
          <p:cNvSpPr>
            <a:spLocks noGrp="1"/>
          </p:cNvSpPr>
          <p:nvPr>
            <p:ph type="title"/>
          </p:nvPr>
        </p:nvSpPr>
        <p:spPr>
          <a:xfrm>
            <a:off x="212251" y="44593"/>
            <a:ext cx="10666420" cy="915234"/>
          </a:xfrm>
        </p:spPr>
        <p:txBody>
          <a:bodyPr>
            <a:noAutofit/>
          </a:bodyPr>
          <a:lstStyle/>
          <a:p>
            <a:r>
              <a:rPr lang="en-US" sz="3600" b="1" dirty="0">
                <a:solidFill>
                  <a:srgbClr val="C00000"/>
                </a:solidFill>
                <a:latin typeface="Arial" panose="020B0604020202020204" pitchFamily="34" charset="0"/>
                <a:cs typeface="Arial" panose="020B0604020202020204" pitchFamily="34" charset="0"/>
              </a:rPr>
              <a:t>Stakeholders Define Questions</a:t>
            </a:r>
          </a:p>
        </p:txBody>
      </p:sp>
      <p:pic>
        <p:nvPicPr>
          <p:cNvPr id="5" name="Picture 4">
            <a:extLst>
              <a:ext uri="{FF2B5EF4-FFF2-40B4-BE49-F238E27FC236}">
                <a16:creationId xmlns:a16="http://schemas.microsoft.com/office/drawing/2014/main" id="{17575890-E756-834E-A274-010D1E8082AA}"/>
              </a:ext>
            </a:extLst>
          </p:cNvPr>
          <p:cNvPicPr>
            <a:picLocks noChangeAspect="1"/>
          </p:cNvPicPr>
          <p:nvPr/>
        </p:nvPicPr>
        <p:blipFill>
          <a:blip r:embed="rId4"/>
          <a:stretch>
            <a:fillRect/>
          </a:stretch>
        </p:blipFill>
        <p:spPr>
          <a:xfrm>
            <a:off x="3140213" y="1143397"/>
            <a:ext cx="1492480" cy="686542"/>
          </a:xfrm>
          <a:prstGeom prst="rect">
            <a:avLst/>
          </a:prstGeom>
        </p:spPr>
      </p:pic>
      <p:pic>
        <p:nvPicPr>
          <p:cNvPr id="6" name="Picture 2">
            <a:extLst>
              <a:ext uri="{FF2B5EF4-FFF2-40B4-BE49-F238E27FC236}">
                <a16:creationId xmlns:a16="http://schemas.microsoft.com/office/drawing/2014/main" id="{1AFEB8CB-65BB-EC4C-B844-AD67A185AC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757" y="1287966"/>
            <a:ext cx="2380851" cy="61474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5A26910-4522-BA46-8651-A660EFE032C5}"/>
              </a:ext>
            </a:extLst>
          </p:cNvPr>
          <p:cNvGrpSpPr/>
          <p:nvPr/>
        </p:nvGrpSpPr>
        <p:grpSpPr>
          <a:xfrm>
            <a:off x="6529714" y="1644095"/>
            <a:ext cx="5662285" cy="3928029"/>
            <a:chOff x="6286827" y="1644096"/>
            <a:chExt cx="5507542" cy="3685142"/>
          </a:xfrm>
        </p:grpSpPr>
        <p:pic>
          <p:nvPicPr>
            <p:cNvPr id="2" name="Picture 1">
              <a:extLst>
                <a:ext uri="{FF2B5EF4-FFF2-40B4-BE49-F238E27FC236}">
                  <a16:creationId xmlns:a16="http://schemas.microsoft.com/office/drawing/2014/main" id="{853CEB07-ABD5-B04B-94CC-0E06771576B2}"/>
                </a:ext>
              </a:extLst>
            </p:cNvPr>
            <p:cNvPicPr>
              <a:picLocks noChangeAspect="1"/>
            </p:cNvPicPr>
            <p:nvPr/>
          </p:nvPicPr>
          <p:blipFill>
            <a:blip r:embed="rId6"/>
            <a:stretch>
              <a:fillRect/>
            </a:stretch>
          </p:blipFill>
          <p:spPr>
            <a:xfrm>
              <a:off x="6286827" y="2257426"/>
              <a:ext cx="5507542" cy="3071812"/>
            </a:xfrm>
            <a:prstGeom prst="rect">
              <a:avLst/>
            </a:prstGeom>
          </p:spPr>
        </p:pic>
        <p:pic>
          <p:nvPicPr>
            <p:cNvPr id="8" name="Picture 7">
              <a:extLst>
                <a:ext uri="{FF2B5EF4-FFF2-40B4-BE49-F238E27FC236}">
                  <a16:creationId xmlns:a16="http://schemas.microsoft.com/office/drawing/2014/main" id="{AF2269B5-8338-964D-81B9-DE6EB8A8BA55}"/>
                </a:ext>
              </a:extLst>
            </p:cNvPr>
            <p:cNvPicPr>
              <a:picLocks noChangeAspect="1"/>
            </p:cNvPicPr>
            <p:nvPr/>
          </p:nvPicPr>
          <p:blipFill>
            <a:blip r:embed="rId7"/>
            <a:stretch>
              <a:fillRect/>
            </a:stretch>
          </p:blipFill>
          <p:spPr>
            <a:xfrm>
              <a:off x="9696474" y="1644096"/>
              <a:ext cx="2097895" cy="656554"/>
            </a:xfrm>
            <a:prstGeom prst="rect">
              <a:avLst/>
            </a:prstGeom>
          </p:spPr>
        </p:pic>
      </p:grpSp>
      <p:pic>
        <p:nvPicPr>
          <p:cNvPr id="12" name="Picture 11">
            <a:extLst>
              <a:ext uri="{FF2B5EF4-FFF2-40B4-BE49-F238E27FC236}">
                <a16:creationId xmlns:a16="http://schemas.microsoft.com/office/drawing/2014/main" id="{E110A356-8D38-E244-93EF-1CAB931118C6}"/>
              </a:ext>
            </a:extLst>
          </p:cNvPr>
          <p:cNvPicPr>
            <a:picLocks noChangeAspect="1"/>
          </p:cNvPicPr>
          <p:nvPr/>
        </p:nvPicPr>
        <p:blipFill>
          <a:blip r:embed="rId8"/>
          <a:stretch>
            <a:fillRect/>
          </a:stretch>
        </p:blipFill>
        <p:spPr>
          <a:xfrm>
            <a:off x="1" y="2612339"/>
            <a:ext cx="5800060" cy="2088854"/>
          </a:xfrm>
          <a:prstGeom prst="rect">
            <a:avLst/>
          </a:prstGeom>
        </p:spPr>
      </p:pic>
      <p:grpSp>
        <p:nvGrpSpPr>
          <p:cNvPr id="10" name="Group 9">
            <a:extLst>
              <a:ext uri="{FF2B5EF4-FFF2-40B4-BE49-F238E27FC236}">
                <a16:creationId xmlns:a16="http://schemas.microsoft.com/office/drawing/2014/main" id="{AF9F43E5-BDB5-4242-952A-24C0B2EAE390}"/>
              </a:ext>
            </a:extLst>
          </p:cNvPr>
          <p:cNvGrpSpPr/>
          <p:nvPr/>
        </p:nvGrpSpPr>
        <p:grpSpPr>
          <a:xfrm>
            <a:off x="322730" y="2877671"/>
            <a:ext cx="7006758" cy="1089212"/>
            <a:chOff x="322729" y="2877671"/>
            <a:chExt cx="7137257" cy="1089212"/>
          </a:xfrm>
        </p:grpSpPr>
        <p:sp>
          <p:nvSpPr>
            <p:cNvPr id="7" name="Right Arrow 6">
              <a:extLst>
                <a:ext uri="{FF2B5EF4-FFF2-40B4-BE49-F238E27FC236}">
                  <a16:creationId xmlns:a16="http://schemas.microsoft.com/office/drawing/2014/main" id="{58E2F4FE-91A5-D845-8D8F-A46B19FAD1DF}"/>
                </a:ext>
              </a:extLst>
            </p:cNvPr>
            <p:cNvSpPr/>
            <p:nvPr/>
          </p:nvSpPr>
          <p:spPr>
            <a:xfrm>
              <a:off x="6015371" y="3315120"/>
              <a:ext cx="1444615" cy="285329"/>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ame 8">
              <a:extLst>
                <a:ext uri="{FF2B5EF4-FFF2-40B4-BE49-F238E27FC236}">
                  <a16:creationId xmlns:a16="http://schemas.microsoft.com/office/drawing/2014/main" id="{67B7F250-7AF4-F042-B516-83E46359104C}"/>
                </a:ext>
              </a:extLst>
            </p:cNvPr>
            <p:cNvSpPr/>
            <p:nvPr/>
          </p:nvSpPr>
          <p:spPr>
            <a:xfrm>
              <a:off x="322729" y="2877671"/>
              <a:ext cx="5692642" cy="1089212"/>
            </a:xfrm>
            <a:prstGeom prst="fram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620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518" y="136525"/>
            <a:ext cx="11675024" cy="1105706"/>
          </a:xfrm>
        </p:spPr>
        <p:txBody>
          <a:bodyPr>
            <a:normAutofit/>
          </a:bodyPr>
          <a:lstStyle/>
          <a:p>
            <a:r>
              <a:rPr lang="en-US" sz="3600" dirty="0">
                <a:latin typeface="Arial" panose="020B0604020202020204" pitchFamily="34" charset="0"/>
                <a:cs typeface="Arial" panose="020B0604020202020204" pitchFamily="34" charset="0"/>
              </a:rPr>
              <a:t>Getting Good Data Sometimes Requires a New System</a:t>
            </a:r>
          </a:p>
        </p:txBody>
      </p:sp>
      <p:sp>
        <p:nvSpPr>
          <p:cNvPr id="13" name="Slide Number Placeholder 12"/>
          <p:cNvSpPr>
            <a:spLocks noGrp="1"/>
          </p:cNvSpPr>
          <p:nvPr>
            <p:ph type="sldNum" sz="quarter" idx="12"/>
          </p:nvPr>
        </p:nvSpPr>
        <p:spPr>
          <a:xfrm>
            <a:off x="8737600" y="6356351"/>
            <a:ext cx="2844800" cy="365125"/>
          </a:xfrm>
        </p:spPr>
        <p:txBody>
          <a:bodyPr/>
          <a:lstStyle/>
          <a:p>
            <a:fld id="{29DB4091-073E-0C4D-8C80-C010FFFD0A72}" type="slidenum">
              <a:rPr lang="en-US" smtClean="0"/>
              <a:t>22</a:t>
            </a:fld>
            <a:endParaRPr lang="en-US"/>
          </a:p>
        </p:txBody>
      </p:sp>
      <p:pic>
        <p:nvPicPr>
          <p:cNvPr id="4" name="Picture 3">
            <a:extLst>
              <a:ext uri="{FF2B5EF4-FFF2-40B4-BE49-F238E27FC236}">
                <a16:creationId xmlns:a16="http://schemas.microsoft.com/office/drawing/2014/main" id="{942C1BAF-C5CE-C541-80C9-CA391A2AD317}"/>
              </a:ext>
            </a:extLst>
          </p:cNvPr>
          <p:cNvPicPr>
            <a:picLocks noChangeAspect="1"/>
          </p:cNvPicPr>
          <p:nvPr/>
        </p:nvPicPr>
        <p:blipFill>
          <a:blip r:embed="rId3"/>
          <a:stretch>
            <a:fillRect/>
          </a:stretch>
        </p:blipFill>
        <p:spPr>
          <a:xfrm>
            <a:off x="728840" y="1179743"/>
            <a:ext cx="3817290" cy="2493026"/>
          </a:xfrm>
          <a:prstGeom prst="rect">
            <a:avLst/>
          </a:prstGeom>
        </p:spPr>
      </p:pic>
      <p:sp>
        <p:nvSpPr>
          <p:cNvPr id="7" name="Google Shape;261;p41">
            <a:extLst>
              <a:ext uri="{FF2B5EF4-FFF2-40B4-BE49-F238E27FC236}">
                <a16:creationId xmlns:a16="http://schemas.microsoft.com/office/drawing/2014/main" id="{603226D2-D816-3746-AABC-1E789026364F}"/>
              </a:ext>
            </a:extLst>
          </p:cNvPr>
          <p:cNvSpPr txBox="1">
            <a:spLocks/>
          </p:cNvSpPr>
          <p:nvPr/>
        </p:nvSpPr>
        <p:spPr>
          <a:xfrm>
            <a:off x="5081709" y="1613083"/>
            <a:ext cx="6373871" cy="4902537"/>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585" indent="-448722">
              <a:buClr>
                <a:srgbClr val="005A9C"/>
              </a:buClr>
              <a:buSzPts val="1700"/>
              <a:buFont typeface="Nunito Sans"/>
              <a:buChar char="●"/>
            </a:pPr>
            <a:r>
              <a:rPr lang="en-US" sz="2400" b="1" dirty="0">
                <a:solidFill>
                  <a:srgbClr val="C00000"/>
                </a:solidFill>
                <a:latin typeface="Nunito Sans"/>
                <a:ea typeface="Nunito Sans"/>
                <a:cs typeface="Nunito Sans"/>
                <a:sym typeface="Nunito Sans"/>
              </a:rPr>
              <a:t>Technical Standard:</a:t>
            </a:r>
            <a:r>
              <a:rPr lang="en-US" sz="2400" dirty="0">
                <a:solidFill>
                  <a:srgbClr val="C00000"/>
                </a:solidFill>
                <a:latin typeface="Nunito Sans"/>
                <a:ea typeface="Nunito Sans"/>
                <a:cs typeface="Nunito Sans"/>
                <a:sym typeface="Nunito Sans"/>
              </a:rPr>
              <a:t> </a:t>
            </a:r>
            <a:r>
              <a:rPr lang="en-US" sz="2400" dirty="0">
                <a:latin typeface="Nunito Sans"/>
                <a:ea typeface="Nunito Sans"/>
                <a:cs typeface="Nunito Sans"/>
                <a:sym typeface="Nunito Sans"/>
              </a:rPr>
              <a:t>10+ of research, methods now deployed by FCC, ISPs</a:t>
            </a:r>
          </a:p>
          <a:p>
            <a:pPr marL="609585" indent="-448722">
              <a:lnSpc>
                <a:spcPct val="80000"/>
              </a:lnSpc>
              <a:buClr>
                <a:srgbClr val="005A9C"/>
              </a:buClr>
              <a:buSzPts val="1700"/>
              <a:buFont typeface="Nunito Sans"/>
              <a:buChar char="●"/>
            </a:pPr>
            <a:r>
              <a:rPr lang="en-US" sz="2400" b="1" dirty="0">
                <a:solidFill>
                  <a:srgbClr val="C00000"/>
                </a:solidFill>
                <a:latin typeface="Nunito Sans"/>
                <a:ea typeface="Nunito Sans"/>
                <a:cs typeface="Nunito Sans"/>
                <a:sym typeface="Nunito Sans"/>
              </a:rPr>
              <a:t>Privacy Preserving:</a:t>
            </a:r>
            <a:r>
              <a:rPr lang="en-US" sz="2400" b="1" dirty="0">
                <a:latin typeface="Nunito Sans"/>
                <a:ea typeface="Nunito Sans"/>
                <a:cs typeface="Nunito Sans"/>
                <a:sym typeface="Nunito Sans"/>
              </a:rPr>
              <a:t> </a:t>
            </a:r>
            <a:r>
              <a:rPr lang="en-US" sz="2400" dirty="0">
                <a:latin typeface="Nunito Sans"/>
                <a:ea typeface="Nunito Sans"/>
                <a:cs typeface="Nunito Sans"/>
                <a:sym typeface="Nunito Sans"/>
              </a:rPr>
              <a:t>Statistical, AI-based inference of </a:t>
            </a:r>
            <a:r>
              <a:rPr lang="en-US" sz="2400" dirty="0" err="1">
                <a:latin typeface="Nunito Sans"/>
                <a:ea typeface="Nunito Sans"/>
                <a:cs typeface="Nunito Sans"/>
                <a:sym typeface="Nunito Sans"/>
              </a:rPr>
              <a:t>WiFi</a:t>
            </a:r>
            <a:r>
              <a:rPr lang="en-US" sz="2400" dirty="0">
                <a:latin typeface="Nunito Sans"/>
                <a:ea typeface="Nunito Sans"/>
                <a:cs typeface="Nunito Sans"/>
                <a:sym typeface="Nunito Sans"/>
              </a:rPr>
              <a:t> performance, ISP performance, application performance, activity, engagement using passive measurements </a:t>
            </a:r>
            <a:r>
              <a:rPr lang="en-US" sz="2400" b="1" dirty="0">
                <a:solidFill>
                  <a:schemeClr val="tx2"/>
                </a:solidFill>
                <a:latin typeface="Nunito Sans"/>
                <a:ea typeface="Nunito Sans"/>
                <a:cs typeface="Nunito Sans"/>
                <a:sym typeface="Nunito Sans"/>
              </a:rPr>
              <a:t>without breaking encryption</a:t>
            </a:r>
            <a:br>
              <a:rPr lang="en-US" sz="2400" b="1" dirty="0">
                <a:solidFill>
                  <a:schemeClr val="tx2"/>
                </a:solidFill>
                <a:latin typeface="Nunito Sans"/>
                <a:ea typeface="Nunito Sans"/>
                <a:cs typeface="Nunito Sans"/>
                <a:sym typeface="Nunito Sans"/>
              </a:rPr>
            </a:br>
            <a:endParaRPr lang="en-US" sz="2400" dirty="0">
              <a:latin typeface="Nunito Sans"/>
              <a:ea typeface="Nunito Sans"/>
              <a:cs typeface="Nunito Sans"/>
              <a:sym typeface="Nunito Sans"/>
            </a:endParaRPr>
          </a:p>
          <a:p>
            <a:pPr marL="609585" indent="-448722">
              <a:lnSpc>
                <a:spcPct val="80000"/>
              </a:lnSpc>
              <a:buClr>
                <a:srgbClr val="005A9C"/>
              </a:buClr>
              <a:buSzPts val="1700"/>
              <a:buFont typeface="Nunito Sans"/>
              <a:buChar char="●"/>
            </a:pPr>
            <a:r>
              <a:rPr lang="en-US" sz="2400" dirty="0">
                <a:latin typeface="Nunito Sans"/>
                <a:ea typeface="Nunito Sans"/>
                <a:cs typeface="Nunito Sans"/>
                <a:sym typeface="Nunito Sans"/>
              </a:rPr>
              <a:t>Challenges:</a:t>
            </a:r>
          </a:p>
          <a:p>
            <a:pPr marL="1066785" lvl="1" indent="-448722">
              <a:lnSpc>
                <a:spcPct val="80000"/>
              </a:lnSpc>
              <a:buClr>
                <a:srgbClr val="005A9C"/>
              </a:buClr>
              <a:buSzPts val="1700"/>
              <a:buFont typeface="Nunito Sans"/>
              <a:buChar char="●"/>
            </a:pPr>
            <a:r>
              <a:rPr lang="en-US" sz="2000" dirty="0">
                <a:latin typeface="Nunito Sans"/>
                <a:ea typeface="Nunito Sans"/>
                <a:cs typeface="Nunito Sans"/>
                <a:sym typeface="Nunito Sans"/>
              </a:rPr>
              <a:t>Scale</a:t>
            </a:r>
          </a:p>
          <a:p>
            <a:pPr marL="1066785" lvl="1" indent="-448722">
              <a:lnSpc>
                <a:spcPct val="80000"/>
              </a:lnSpc>
              <a:buClr>
                <a:srgbClr val="005A9C"/>
              </a:buClr>
              <a:buSzPts val="1700"/>
              <a:buFont typeface="Nunito Sans"/>
              <a:buChar char="●"/>
            </a:pPr>
            <a:r>
              <a:rPr lang="en-US" sz="2000" dirty="0">
                <a:latin typeface="Nunito Sans"/>
                <a:ea typeface="Nunito Sans"/>
                <a:cs typeface="Nunito Sans"/>
                <a:sym typeface="Nunito Sans"/>
              </a:rPr>
              <a:t>Geographic/Network sampling</a:t>
            </a:r>
          </a:p>
          <a:p>
            <a:pPr marL="1066785" lvl="1" indent="-448722">
              <a:lnSpc>
                <a:spcPct val="80000"/>
              </a:lnSpc>
              <a:buClr>
                <a:srgbClr val="005A9C"/>
              </a:buClr>
              <a:buSzPts val="1700"/>
              <a:buFont typeface="Nunito Sans"/>
              <a:buChar char="●"/>
            </a:pPr>
            <a:r>
              <a:rPr lang="en-US" sz="2000" dirty="0">
                <a:latin typeface="Nunito Sans"/>
                <a:ea typeface="Nunito Sans"/>
                <a:cs typeface="Nunito Sans"/>
                <a:sym typeface="Nunito Sans"/>
              </a:rPr>
              <a:t>Tradeoffs between directness of measurement vs. privacy.</a:t>
            </a:r>
          </a:p>
        </p:txBody>
      </p:sp>
      <p:pic>
        <p:nvPicPr>
          <p:cNvPr id="10" name="Google Shape;250;p40">
            <a:extLst>
              <a:ext uri="{FF2B5EF4-FFF2-40B4-BE49-F238E27FC236}">
                <a16:creationId xmlns:a16="http://schemas.microsoft.com/office/drawing/2014/main" id="{E81613F5-152D-8F42-856E-4B004E0F94E1}"/>
              </a:ext>
            </a:extLst>
          </p:cNvPr>
          <p:cNvPicPr preferRelativeResize="0"/>
          <p:nvPr/>
        </p:nvPicPr>
        <p:blipFill>
          <a:blip r:embed="rId4">
            <a:alphaModFix/>
          </a:blip>
          <a:stretch>
            <a:fillRect/>
          </a:stretch>
        </p:blipFill>
        <p:spPr>
          <a:xfrm>
            <a:off x="361518" y="3974521"/>
            <a:ext cx="4551935" cy="2874970"/>
          </a:xfrm>
          <a:prstGeom prst="rect">
            <a:avLst/>
          </a:prstGeom>
          <a:noFill/>
          <a:ln>
            <a:noFill/>
          </a:ln>
        </p:spPr>
      </p:pic>
      <p:sp>
        <p:nvSpPr>
          <p:cNvPr id="8" name="TextBox 7">
            <a:extLst>
              <a:ext uri="{FF2B5EF4-FFF2-40B4-BE49-F238E27FC236}">
                <a16:creationId xmlns:a16="http://schemas.microsoft.com/office/drawing/2014/main" id="{DC9D717F-E3DC-F544-A6FF-55AAF47FB1A0}"/>
              </a:ext>
            </a:extLst>
          </p:cNvPr>
          <p:cNvSpPr txBox="1"/>
          <p:nvPr/>
        </p:nvSpPr>
        <p:spPr>
          <a:xfrm>
            <a:off x="736420" y="1243751"/>
            <a:ext cx="3817289" cy="369332"/>
          </a:xfrm>
          <a:prstGeom prst="rect">
            <a:avLst/>
          </a:prstGeom>
          <a:solidFill>
            <a:schemeClr val="bg1">
              <a:lumMod val="75000"/>
            </a:schemeClr>
          </a:solidFill>
        </p:spPr>
        <p:txBody>
          <a:bodyPr wrap="square" rtlCol="0">
            <a:spAutoFit/>
          </a:bodyPr>
          <a:lstStyle/>
          <a:p>
            <a:pPr algn="ctr"/>
            <a:r>
              <a:rPr lang="en-US" b="1" dirty="0"/>
              <a:t>Router-Based Speed Tests</a:t>
            </a:r>
          </a:p>
        </p:txBody>
      </p:sp>
      <p:sp>
        <p:nvSpPr>
          <p:cNvPr id="14" name="TextBox 13">
            <a:extLst>
              <a:ext uri="{FF2B5EF4-FFF2-40B4-BE49-F238E27FC236}">
                <a16:creationId xmlns:a16="http://schemas.microsoft.com/office/drawing/2014/main" id="{6125502E-0BF0-0B4C-AA70-252C4310E7E1}"/>
              </a:ext>
            </a:extLst>
          </p:cNvPr>
          <p:cNvSpPr txBox="1"/>
          <p:nvPr/>
        </p:nvSpPr>
        <p:spPr>
          <a:xfrm>
            <a:off x="721261" y="3754799"/>
            <a:ext cx="3817289" cy="646331"/>
          </a:xfrm>
          <a:prstGeom prst="rect">
            <a:avLst/>
          </a:prstGeom>
          <a:solidFill>
            <a:schemeClr val="bg1">
              <a:lumMod val="75000"/>
            </a:schemeClr>
          </a:solidFill>
        </p:spPr>
        <p:txBody>
          <a:bodyPr wrap="square" rtlCol="0">
            <a:spAutoFit/>
          </a:bodyPr>
          <a:lstStyle/>
          <a:p>
            <a:pPr algn="ctr"/>
            <a:r>
              <a:rPr lang="en-US" b="1" dirty="0"/>
              <a:t>Application Performance Measurement</a:t>
            </a:r>
          </a:p>
        </p:txBody>
      </p:sp>
    </p:spTree>
    <p:extLst>
      <p:ext uri="{BB962C8B-B14F-4D97-AF65-F5344CB8AC3E}">
        <p14:creationId xmlns:p14="http://schemas.microsoft.com/office/powerpoint/2010/main" val="295971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B39B-699A-1744-B82A-24B3D0406971}"/>
              </a:ext>
            </a:extLst>
          </p:cNvPr>
          <p:cNvSpPr>
            <a:spLocks noGrp="1"/>
          </p:cNvSpPr>
          <p:nvPr>
            <p:ph type="title"/>
          </p:nvPr>
        </p:nvSpPr>
        <p:spPr>
          <a:xfrm>
            <a:off x="838200" y="1899457"/>
            <a:ext cx="10515600" cy="1325563"/>
          </a:xfrm>
        </p:spPr>
        <p:txBody>
          <a:bodyPr/>
          <a:lstStyle/>
          <a:p>
            <a:pPr algn="ctr"/>
            <a:r>
              <a:rPr lang="en-US" dirty="0"/>
              <a:t>Step 2: </a:t>
            </a:r>
            <a:br>
              <a:rPr lang="en-US" dirty="0"/>
            </a:br>
            <a:r>
              <a:rPr lang="en-US" dirty="0"/>
              <a:t>Determine (and Create) Your Data Sources</a:t>
            </a:r>
          </a:p>
        </p:txBody>
      </p:sp>
    </p:spTree>
    <p:extLst>
      <p:ext uri="{BB962C8B-B14F-4D97-AF65-F5344CB8AC3E}">
        <p14:creationId xmlns:p14="http://schemas.microsoft.com/office/powerpoint/2010/main" val="4209238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9A4B2-34F5-4C47-837D-5859F1325458}"/>
              </a:ext>
            </a:extLst>
          </p:cNvPr>
          <p:cNvPicPr>
            <a:picLocks noChangeAspect="1"/>
          </p:cNvPicPr>
          <p:nvPr/>
        </p:nvPicPr>
        <p:blipFill>
          <a:blip r:embed="rId2"/>
          <a:stretch>
            <a:fillRect/>
          </a:stretch>
        </p:blipFill>
        <p:spPr>
          <a:xfrm>
            <a:off x="0" y="794926"/>
            <a:ext cx="12192000" cy="5268148"/>
          </a:xfrm>
          <a:prstGeom prst="rect">
            <a:avLst/>
          </a:prstGeom>
        </p:spPr>
      </p:pic>
    </p:spTree>
    <p:extLst>
      <p:ext uri="{BB962C8B-B14F-4D97-AF65-F5344CB8AC3E}">
        <p14:creationId xmlns:p14="http://schemas.microsoft.com/office/powerpoint/2010/main" val="2298740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38B8BD-D31C-B642-BC09-1BC024B58BDA}"/>
              </a:ext>
            </a:extLst>
          </p:cNvPr>
          <p:cNvPicPr>
            <a:picLocks noChangeAspect="1"/>
          </p:cNvPicPr>
          <p:nvPr/>
        </p:nvPicPr>
        <p:blipFill>
          <a:blip r:embed="rId2"/>
          <a:stretch>
            <a:fillRect/>
          </a:stretch>
        </p:blipFill>
        <p:spPr>
          <a:xfrm>
            <a:off x="1129439" y="1912426"/>
            <a:ext cx="10369934" cy="3899438"/>
          </a:xfrm>
          <a:prstGeom prst="rect">
            <a:avLst/>
          </a:prstGeom>
        </p:spPr>
      </p:pic>
      <p:sp>
        <p:nvSpPr>
          <p:cNvPr id="3" name="Title 2">
            <a:extLst>
              <a:ext uri="{FF2B5EF4-FFF2-40B4-BE49-F238E27FC236}">
                <a16:creationId xmlns:a16="http://schemas.microsoft.com/office/drawing/2014/main" id="{87129879-1AF1-8B4E-A42B-54B03AF94226}"/>
              </a:ext>
            </a:extLst>
          </p:cNvPr>
          <p:cNvSpPr>
            <a:spLocks noGrp="1"/>
          </p:cNvSpPr>
          <p:nvPr>
            <p:ph type="title"/>
          </p:nvPr>
        </p:nvSpPr>
        <p:spPr>
          <a:xfrm>
            <a:off x="357752" y="365125"/>
            <a:ext cx="11606939" cy="1325563"/>
          </a:xfrm>
        </p:spPr>
        <p:txBody>
          <a:bodyPr/>
          <a:lstStyle/>
          <a:p>
            <a:r>
              <a:rPr lang="en-US" dirty="0"/>
              <a:t>Insights: Same Service Plan ≠ Same Performance</a:t>
            </a:r>
          </a:p>
        </p:txBody>
      </p:sp>
    </p:spTree>
    <p:extLst>
      <p:ext uri="{BB962C8B-B14F-4D97-AF65-F5344CB8AC3E}">
        <p14:creationId xmlns:p14="http://schemas.microsoft.com/office/powerpoint/2010/main" val="3766252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1FED7-807A-8948-B236-D1BE7722214E}"/>
              </a:ext>
            </a:extLst>
          </p:cNvPr>
          <p:cNvPicPr>
            <a:picLocks noChangeAspect="1"/>
          </p:cNvPicPr>
          <p:nvPr/>
        </p:nvPicPr>
        <p:blipFill>
          <a:blip r:embed="rId2"/>
          <a:stretch>
            <a:fillRect/>
          </a:stretch>
        </p:blipFill>
        <p:spPr>
          <a:xfrm>
            <a:off x="190500" y="622300"/>
            <a:ext cx="11811000" cy="5613400"/>
          </a:xfrm>
          <a:prstGeom prst="rect">
            <a:avLst/>
          </a:prstGeom>
        </p:spPr>
      </p:pic>
    </p:spTree>
    <p:extLst>
      <p:ext uri="{BB962C8B-B14F-4D97-AF65-F5344CB8AC3E}">
        <p14:creationId xmlns:p14="http://schemas.microsoft.com/office/powerpoint/2010/main" val="3586306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B39B-699A-1744-B82A-24B3D0406971}"/>
              </a:ext>
            </a:extLst>
          </p:cNvPr>
          <p:cNvSpPr>
            <a:spLocks noGrp="1"/>
          </p:cNvSpPr>
          <p:nvPr>
            <p:ph type="title"/>
          </p:nvPr>
        </p:nvSpPr>
        <p:spPr>
          <a:xfrm>
            <a:off x="838200" y="1899457"/>
            <a:ext cx="10515600" cy="1325563"/>
          </a:xfrm>
        </p:spPr>
        <p:txBody>
          <a:bodyPr/>
          <a:lstStyle/>
          <a:p>
            <a:pPr algn="ctr"/>
            <a:r>
              <a:rPr lang="en-US" dirty="0"/>
              <a:t>Step 3: </a:t>
            </a:r>
            <a:br>
              <a:rPr lang="en-US" dirty="0"/>
            </a:br>
            <a:r>
              <a:rPr lang="en-US" dirty="0"/>
              <a:t>Understand Tradeoffs and Limitations</a:t>
            </a:r>
          </a:p>
        </p:txBody>
      </p:sp>
    </p:spTree>
    <p:extLst>
      <p:ext uri="{BB962C8B-B14F-4D97-AF65-F5344CB8AC3E}">
        <p14:creationId xmlns:p14="http://schemas.microsoft.com/office/powerpoint/2010/main" val="2362583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txBox="1">
            <a:spLocks noGrp="1"/>
          </p:cNvSpPr>
          <p:nvPr>
            <p:ph type="title"/>
          </p:nvPr>
        </p:nvSpPr>
        <p:spPr>
          <a:xfrm>
            <a:off x="415600" y="330733"/>
            <a:ext cx="11360800" cy="763600"/>
          </a:xfrm>
          <a:prstGeom prst="rect">
            <a:avLst/>
          </a:prstGeom>
        </p:spPr>
        <p:txBody>
          <a:bodyPr spcFirstLastPara="1" vert="horz" wrap="square" lIns="121900" tIns="121900" rIns="121900" bIns="121900" rtlCol="0" anchor="t" anchorCtr="0">
            <a:noAutofit/>
          </a:bodyPr>
          <a:lstStyle/>
          <a:p>
            <a:r>
              <a:rPr lang="en-US" sz="3200" b="1" dirty="0">
                <a:latin typeface="Nunito Sans"/>
                <a:ea typeface="Nunito Sans"/>
                <a:cs typeface="Nunito Sans"/>
                <a:sym typeface="Nunito Sans"/>
              </a:rPr>
              <a:t>Example: Passive Monitoring Allows Great Insight into Application Performance</a:t>
            </a:r>
            <a:endParaRPr sz="3200" dirty="0">
              <a:latin typeface="Nunito Sans"/>
              <a:ea typeface="Nunito Sans"/>
              <a:cs typeface="Nunito Sans"/>
              <a:sym typeface="Nunito Sans"/>
            </a:endParaRPr>
          </a:p>
        </p:txBody>
      </p:sp>
      <p:sp>
        <p:nvSpPr>
          <p:cNvPr id="259" name="Google Shape;259;p4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Autofit/>
          </a:bodyPr>
          <a:lstStyle/>
          <a:p>
            <a:fld id="{00000000-1234-1234-1234-123412341234}" type="slidenum">
              <a:rPr lang="en-US"/>
              <a:pPr/>
              <a:t>28</a:t>
            </a:fld>
            <a:endParaRPr/>
          </a:p>
        </p:txBody>
      </p:sp>
      <p:pic>
        <p:nvPicPr>
          <p:cNvPr id="260" name="Google Shape;260;p41"/>
          <p:cNvPicPr preferRelativeResize="0"/>
          <p:nvPr/>
        </p:nvPicPr>
        <p:blipFill>
          <a:blip r:embed="rId3">
            <a:alphaModFix/>
          </a:blip>
          <a:stretch>
            <a:fillRect/>
          </a:stretch>
        </p:blipFill>
        <p:spPr>
          <a:xfrm>
            <a:off x="6893467" y="2194068"/>
            <a:ext cx="5196932" cy="3702833"/>
          </a:xfrm>
          <a:prstGeom prst="rect">
            <a:avLst/>
          </a:prstGeom>
          <a:noFill/>
          <a:ln>
            <a:noFill/>
          </a:ln>
        </p:spPr>
      </p:pic>
      <p:sp>
        <p:nvSpPr>
          <p:cNvPr id="261" name="Google Shape;261;p41"/>
          <p:cNvSpPr txBox="1">
            <a:spLocks noGrp="1"/>
          </p:cNvSpPr>
          <p:nvPr>
            <p:ph type="body" idx="1"/>
          </p:nvPr>
        </p:nvSpPr>
        <p:spPr>
          <a:xfrm>
            <a:off x="415600" y="2194068"/>
            <a:ext cx="6729678" cy="3332910"/>
          </a:xfrm>
          <a:prstGeom prst="rect">
            <a:avLst/>
          </a:prstGeom>
        </p:spPr>
        <p:txBody>
          <a:bodyPr spcFirstLastPara="1" vert="horz" wrap="square" lIns="121900" tIns="121900" rIns="121900" bIns="121900" rtlCol="0" anchor="t" anchorCtr="0">
            <a:noAutofit/>
          </a:bodyPr>
          <a:lstStyle/>
          <a:p>
            <a:pPr marL="609585" indent="-448722">
              <a:lnSpc>
                <a:spcPct val="80000"/>
              </a:lnSpc>
              <a:buClr>
                <a:srgbClr val="005A9C"/>
              </a:buClr>
              <a:buSzPts val="1700"/>
              <a:buFont typeface="Nunito Sans"/>
              <a:buChar char="●"/>
            </a:pPr>
            <a:r>
              <a:rPr lang="en-US" sz="2000" dirty="0">
                <a:latin typeface="Nunito Sans"/>
                <a:ea typeface="Nunito Sans"/>
                <a:cs typeface="Nunito Sans"/>
                <a:sym typeface="Nunito Sans"/>
              </a:rPr>
              <a:t>Estimate application performance using mostly passive measurements </a:t>
            </a:r>
            <a:r>
              <a:rPr lang="en-US" sz="2000" b="1" dirty="0">
                <a:solidFill>
                  <a:schemeClr val="tx2"/>
                </a:solidFill>
                <a:latin typeface="Nunito Sans"/>
                <a:ea typeface="Nunito Sans"/>
                <a:cs typeface="Nunito Sans"/>
                <a:sym typeface="Nunito Sans"/>
              </a:rPr>
              <a:t>without breaking encryption</a:t>
            </a:r>
            <a:br>
              <a:rPr lang="en-US" sz="2000" dirty="0">
                <a:latin typeface="Nunito Sans"/>
                <a:ea typeface="Nunito Sans"/>
                <a:cs typeface="Nunito Sans"/>
                <a:sym typeface="Nunito Sans"/>
              </a:rPr>
            </a:br>
            <a:endParaRPr sz="2000" dirty="0">
              <a:latin typeface="Nunito Sans"/>
              <a:ea typeface="Nunito Sans"/>
              <a:cs typeface="Nunito Sans"/>
              <a:sym typeface="Nunito Sans"/>
            </a:endParaRPr>
          </a:p>
          <a:p>
            <a:pPr marL="609585" indent="-448722">
              <a:lnSpc>
                <a:spcPct val="80000"/>
              </a:lnSpc>
              <a:buClr>
                <a:srgbClr val="005A9C"/>
              </a:buClr>
              <a:buSzPts val="1700"/>
              <a:buFont typeface="Nunito Sans"/>
              <a:buChar char="●"/>
            </a:pPr>
            <a:r>
              <a:rPr lang="en-US" sz="2000" dirty="0">
                <a:latin typeface="Nunito Sans"/>
                <a:ea typeface="Nunito Sans"/>
                <a:cs typeface="Nunito Sans"/>
                <a:sym typeface="Nunito Sans"/>
              </a:rPr>
              <a:t>Device is in-line, between cable modem and </a:t>
            </a:r>
            <a:br>
              <a:rPr lang="en-US" sz="2000" dirty="0">
                <a:latin typeface="Nunito Sans"/>
                <a:ea typeface="Nunito Sans"/>
                <a:cs typeface="Nunito Sans"/>
                <a:sym typeface="Nunito Sans"/>
              </a:rPr>
            </a:br>
            <a:r>
              <a:rPr lang="en-US" sz="2000" dirty="0">
                <a:latin typeface="Nunito Sans"/>
                <a:ea typeface="Nunito Sans"/>
                <a:cs typeface="Nunito Sans"/>
                <a:sym typeface="Nunito Sans"/>
              </a:rPr>
              <a:t>user’s wireless router, or off-path</a:t>
            </a:r>
            <a:endParaRPr sz="2000" dirty="0">
              <a:latin typeface="Nunito Sans"/>
              <a:ea typeface="Nunito Sans"/>
              <a:cs typeface="Nunito Sans"/>
              <a:sym typeface="Nunito Sans"/>
            </a:endParaRPr>
          </a:p>
          <a:p>
            <a:pPr marL="1219170" indent="0">
              <a:lnSpc>
                <a:spcPct val="80000"/>
              </a:lnSpc>
              <a:buNone/>
            </a:pPr>
            <a:endParaRPr sz="2000" dirty="0">
              <a:latin typeface="Nunito Sans"/>
              <a:ea typeface="Nunito Sans"/>
              <a:cs typeface="Nunito Sans"/>
              <a:sym typeface="Nunito Sans"/>
            </a:endParaRPr>
          </a:p>
          <a:p>
            <a:pPr marL="609585" indent="-448722">
              <a:lnSpc>
                <a:spcPct val="80000"/>
              </a:lnSpc>
              <a:buClr>
                <a:srgbClr val="005A9C"/>
              </a:buClr>
              <a:buSzPts val="1700"/>
              <a:buFont typeface="Nunito Sans"/>
              <a:buChar char="●"/>
            </a:pPr>
            <a:r>
              <a:rPr lang="en-US" sz="2000" dirty="0">
                <a:latin typeface="Nunito Sans"/>
                <a:ea typeface="Nunito Sans"/>
                <a:cs typeface="Nunito Sans"/>
                <a:sym typeface="Nunito Sans"/>
              </a:rPr>
              <a:t>Implemented in Go for low-cost devices </a:t>
            </a:r>
            <a:br>
              <a:rPr lang="en-US" sz="2000" dirty="0">
                <a:latin typeface="Nunito Sans"/>
                <a:ea typeface="Nunito Sans"/>
                <a:cs typeface="Nunito Sans"/>
                <a:sym typeface="Nunito Sans"/>
              </a:rPr>
            </a:br>
            <a:r>
              <a:rPr lang="en-US" sz="2000" dirty="0">
                <a:latin typeface="Nunito Sans"/>
                <a:ea typeface="Nunito Sans"/>
                <a:cs typeface="Nunito Sans"/>
                <a:sym typeface="Nunito Sans"/>
              </a:rPr>
              <a:t>(Raspberry Pi, </a:t>
            </a:r>
            <a:r>
              <a:rPr lang="en-US" sz="2000" dirty="0" err="1">
                <a:latin typeface="Nunito Sans"/>
                <a:ea typeface="Nunito Sans"/>
                <a:cs typeface="Nunito Sans"/>
                <a:sym typeface="Nunito Sans"/>
              </a:rPr>
              <a:t>Odroid</a:t>
            </a:r>
            <a:r>
              <a:rPr lang="en-US" sz="2000" dirty="0">
                <a:latin typeface="Nunito Sans"/>
                <a:ea typeface="Nunito Sans"/>
                <a:cs typeface="Nunito Sans"/>
                <a:sym typeface="Nunito Sans"/>
              </a:rPr>
              <a:t>) on home networks</a:t>
            </a:r>
            <a:br>
              <a:rPr lang="en-US" sz="2000" dirty="0">
                <a:latin typeface="Nunito Sans"/>
                <a:ea typeface="Nunito Sans"/>
                <a:cs typeface="Nunito Sans"/>
                <a:sym typeface="Nunito Sans"/>
              </a:rPr>
            </a:br>
            <a:endParaRPr sz="2000" dirty="0">
              <a:latin typeface="Nunito Sans"/>
              <a:ea typeface="Nunito Sans"/>
              <a:cs typeface="Nunito Sans"/>
              <a:sym typeface="Nunito Sans"/>
            </a:endParaRPr>
          </a:p>
          <a:p>
            <a:pPr marL="609585" indent="-448722">
              <a:lnSpc>
                <a:spcPct val="90000"/>
              </a:lnSpc>
              <a:buClr>
                <a:srgbClr val="005A9C"/>
              </a:buClr>
              <a:buSzPts val="1700"/>
              <a:buFont typeface="Nunito Sans"/>
              <a:buChar char="●"/>
            </a:pPr>
            <a:r>
              <a:rPr lang="en-US" sz="2000" dirty="0">
                <a:latin typeface="Nunito Sans"/>
                <a:ea typeface="Nunito Sans"/>
                <a:cs typeface="Nunito Sans"/>
                <a:sym typeface="Nunito Sans"/>
              </a:rPr>
              <a:t>Past: Home network deployment (2019): </a:t>
            </a:r>
            <a:br>
              <a:rPr lang="en-US" sz="2000" dirty="0">
                <a:latin typeface="Nunito Sans"/>
                <a:ea typeface="Nunito Sans"/>
                <a:cs typeface="Nunito Sans"/>
                <a:sym typeface="Nunito Sans"/>
              </a:rPr>
            </a:br>
            <a:r>
              <a:rPr lang="en-US" sz="2000" dirty="0">
                <a:latin typeface="Nunito Sans"/>
                <a:ea typeface="Nunito Sans"/>
                <a:cs typeface="Nunito Sans"/>
                <a:sym typeface="Nunito Sans"/>
              </a:rPr>
              <a:t>~60 in US, ~10 in Paris</a:t>
            </a:r>
            <a:endParaRPr sz="2000" dirty="0">
              <a:latin typeface="Nunito Sans"/>
              <a:ea typeface="Nunito Sans"/>
              <a:cs typeface="Nunito Sans"/>
              <a:sym typeface="Nunito Sans"/>
            </a:endParaRPr>
          </a:p>
        </p:txBody>
      </p:sp>
    </p:spTree>
    <p:extLst>
      <p:ext uri="{BB962C8B-B14F-4D97-AF65-F5344CB8AC3E}">
        <p14:creationId xmlns:p14="http://schemas.microsoft.com/office/powerpoint/2010/main" val="1368870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A8472A-7D96-564A-A071-4ABCE230702B}"/>
              </a:ext>
            </a:extLst>
          </p:cNvPr>
          <p:cNvPicPr>
            <a:picLocks noChangeAspect="1"/>
          </p:cNvPicPr>
          <p:nvPr/>
        </p:nvPicPr>
        <p:blipFill>
          <a:blip r:embed="rId2"/>
          <a:stretch>
            <a:fillRect/>
          </a:stretch>
        </p:blipFill>
        <p:spPr>
          <a:xfrm>
            <a:off x="0" y="1900607"/>
            <a:ext cx="12192000" cy="4957393"/>
          </a:xfrm>
          <a:prstGeom prst="rect">
            <a:avLst/>
          </a:prstGeom>
          <a:solidFill>
            <a:schemeClr val="bg1">
              <a:lumMod val="85000"/>
            </a:schemeClr>
          </a:solidFill>
        </p:spPr>
      </p:pic>
      <p:pic>
        <p:nvPicPr>
          <p:cNvPr id="5" name="Picture 4">
            <a:extLst>
              <a:ext uri="{FF2B5EF4-FFF2-40B4-BE49-F238E27FC236}">
                <a16:creationId xmlns:a16="http://schemas.microsoft.com/office/drawing/2014/main" id="{30A7E946-5CD3-7C45-BFB5-3237683BD5F4}"/>
              </a:ext>
            </a:extLst>
          </p:cNvPr>
          <p:cNvPicPr>
            <a:picLocks noChangeAspect="1"/>
          </p:cNvPicPr>
          <p:nvPr/>
        </p:nvPicPr>
        <p:blipFill>
          <a:blip r:embed="rId3"/>
          <a:stretch>
            <a:fillRect/>
          </a:stretch>
        </p:blipFill>
        <p:spPr>
          <a:xfrm>
            <a:off x="0" y="-14990"/>
            <a:ext cx="12192000" cy="2851658"/>
          </a:xfrm>
          <a:prstGeom prst="rect">
            <a:avLst/>
          </a:prstGeom>
        </p:spPr>
      </p:pic>
      <p:sp>
        <p:nvSpPr>
          <p:cNvPr id="6" name="TextBox 5">
            <a:extLst>
              <a:ext uri="{FF2B5EF4-FFF2-40B4-BE49-F238E27FC236}">
                <a16:creationId xmlns:a16="http://schemas.microsoft.com/office/drawing/2014/main" id="{575CA63E-ECE0-3F44-98F6-6103A893D7F6}"/>
              </a:ext>
            </a:extLst>
          </p:cNvPr>
          <p:cNvSpPr txBox="1"/>
          <p:nvPr/>
        </p:nvSpPr>
        <p:spPr>
          <a:xfrm>
            <a:off x="0" y="6596390"/>
            <a:ext cx="3065489" cy="230832"/>
          </a:xfrm>
          <a:prstGeom prst="rect">
            <a:avLst/>
          </a:prstGeom>
          <a:solidFill>
            <a:schemeClr val="bg1">
              <a:lumMod val="85000"/>
            </a:schemeClr>
          </a:solidFill>
        </p:spPr>
        <p:txBody>
          <a:bodyPr wrap="square" rtlCol="0">
            <a:spAutoFit/>
          </a:bodyPr>
          <a:lstStyle/>
          <a:p>
            <a:r>
              <a:rPr lang="en-US" sz="900" dirty="0"/>
              <a:t>https://</a:t>
            </a:r>
            <a:r>
              <a:rPr lang="en-US" sz="900" dirty="0" err="1"/>
              <a:t>www.wsj.com</a:t>
            </a:r>
            <a:r>
              <a:rPr lang="en-US" sz="900" dirty="0"/>
              <a:t>/graphics/faster-internet-not-worth-it/</a:t>
            </a:r>
          </a:p>
        </p:txBody>
      </p:sp>
      <p:pic>
        <p:nvPicPr>
          <p:cNvPr id="2" name="Picture 1">
            <a:extLst>
              <a:ext uri="{FF2B5EF4-FFF2-40B4-BE49-F238E27FC236}">
                <a16:creationId xmlns:a16="http://schemas.microsoft.com/office/drawing/2014/main" id="{CC8EF2EE-7D29-1A42-B788-F5BF372CDC38}"/>
              </a:ext>
            </a:extLst>
          </p:cNvPr>
          <p:cNvPicPr>
            <a:picLocks noChangeAspect="1"/>
          </p:cNvPicPr>
          <p:nvPr/>
        </p:nvPicPr>
        <p:blipFill>
          <a:blip r:embed="rId4"/>
          <a:stretch>
            <a:fillRect/>
          </a:stretch>
        </p:blipFill>
        <p:spPr>
          <a:xfrm>
            <a:off x="9262360" y="3129821"/>
            <a:ext cx="1866900" cy="838200"/>
          </a:xfrm>
          <a:prstGeom prst="rect">
            <a:avLst/>
          </a:prstGeom>
        </p:spPr>
      </p:pic>
      <p:pic>
        <p:nvPicPr>
          <p:cNvPr id="3" name="Picture 2">
            <a:extLst>
              <a:ext uri="{FF2B5EF4-FFF2-40B4-BE49-F238E27FC236}">
                <a16:creationId xmlns:a16="http://schemas.microsoft.com/office/drawing/2014/main" id="{78EDD2B2-A7DA-5841-AF52-2AADA2489B63}"/>
              </a:ext>
            </a:extLst>
          </p:cNvPr>
          <p:cNvPicPr>
            <a:picLocks noChangeAspect="1"/>
          </p:cNvPicPr>
          <p:nvPr/>
        </p:nvPicPr>
        <p:blipFill>
          <a:blip r:embed="rId5"/>
          <a:stretch>
            <a:fillRect/>
          </a:stretch>
        </p:blipFill>
        <p:spPr>
          <a:xfrm>
            <a:off x="8212008" y="4017353"/>
            <a:ext cx="1689100" cy="723900"/>
          </a:xfrm>
          <a:prstGeom prst="rect">
            <a:avLst/>
          </a:prstGeom>
        </p:spPr>
      </p:pic>
      <p:pic>
        <p:nvPicPr>
          <p:cNvPr id="7" name="Picture 6">
            <a:extLst>
              <a:ext uri="{FF2B5EF4-FFF2-40B4-BE49-F238E27FC236}">
                <a16:creationId xmlns:a16="http://schemas.microsoft.com/office/drawing/2014/main" id="{6C72CC09-FD1A-E94A-B410-F551AB195211}"/>
              </a:ext>
            </a:extLst>
          </p:cNvPr>
          <p:cNvPicPr>
            <a:picLocks noChangeAspect="1"/>
          </p:cNvPicPr>
          <p:nvPr/>
        </p:nvPicPr>
        <p:blipFill>
          <a:blip r:embed="rId6"/>
          <a:stretch>
            <a:fillRect/>
          </a:stretch>
        </p:blipFill>
        <p:spPr>
          <a:xfrm>
            <a:off x="10259102" y="4142282"/>
            <a:ext cx="1117600" cy="762000"/>
          </a:xfrm>
          <a:prstGeom prst="rect">
            <a:avLst/>
          </a:prstGeom>
        </p:spPr>
      </p:pic>
      <p:pic>
        <p:nvPicPr>
          <p:cNvPr id="8" name="Picture 7">
            <a:extLst>
              <a:ext uri="{FF2B5EF4-FFF2-40B4-BE49-F238E27FC236}">
                <a16:creationId xmlns:a16="http://schemas.microsoft.com/office/drawing/2014/main" id="{590F8F32-92CD-444A-A821-DC1CC8B59E71}"/>
              </a:ext>
            </a:extLst>
          </p:cNvPr>
          <p:cNvPicPr>
            <a:picLocks noChangeAspect="1"/>
          </p:cNvPicPr>
          <p:nvPr/>
        </p:nvPicPr>
        <p:blipFill>
          <a:blip r:embed="rId7"/>
          <a:stretch>
            <a:fillRect/>
          </a:stretch>
        </p:blipFill>
        <p:spPr>
          <a:xfrm>
            <a:off x="8450705" y="4904282"/>
            <a:ext cx="1623310" cy="903758"/>
          </a:xfrm>
          <a:prstGeom prst="rect">
            <a:avLst/>
          </a:prstGeom>
        </p:spPr>
      </p:pic>
      <p:pic>
        <p:nvPicPr>
          <p:cNvPr id="9" name="Picture 8">
            <a:extLst>
              <a:ext uri="{FF2B5EF4-FFF2-40B4-BE49-F238E27FC236}">
                <a16:creationId xmlns:a16="http://schemas.microsoft.com/office/drawing/2014/main" id="{AC5F4D39-F309-7144-AFB5-1BCED797EAFD}"/>
              </a:ext>
            </a:extLst>
          </p:cNvPr>
          <p:cNvPicPr>
            <a:picLocks noChangeAspect="1"/>
          </p:cNvPicPr>
          <p:nvPr/>
        </p:nvPicPr>
        <p:blipFill>
          <a:blip r:embed="rId8"/>
          <a:stretch>
            <a:fillRect/>
          </a:stretch>
        </p:blipFill>
        <p:spPr>
          <a:xfrm>
            <a:off x="6096000" y="4904282"/>
            <a:ext cx="2100809" cy="933693"/>
          </a:xfrm>
          <a:prstGeom prst="rect">
            <a:avLst/>
          </a:prstGeom>
        </p:spPr>
      </p:pic>
    </p:spTree>
    <p:extLst>
      <p:ext uri="{BB962C8B-B14F-4D97-AF65-F5344CB8AC3E}">
        <p14:creationId xmlns:p14="http://schemas.microsoft.com/office/powerpoint/2010/main" val="6926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D322BC-AD8A-AA41-AC0E-4C983E10B796}"/>
              </a:ext>
            </a:extLst>
          </p:cNvPr>
          <p:cNvPicPr>
            <a:picLocks noChangeAspect="1"/>
          </p:cNvPicPr>
          <p:nvPr/>
        </p:nvPicPr>
        <p:blipFill>
          <a:blip r:embed="rId2"/>
          <a:stretch>
            <a:fillRect/>
          </a:stretch>
        </p:blipFill>
        <p:spPr>
          <a:xfrm>
            <a:off x="4628693" y="0"/>
            <a:ext cx="7563308" cy="6858000"/>
          </a:xfrm>
          <a:prstGeom prst="rect">
            <a:avLst/>
          </a:prstGeom>
        </p:spPr>
      </p:pic>
      <p:sp>
        <p:nvSpPr>
          <p:cNvPr id="5" name="Title 4">
            <a:extLst>
              <a:ext uri="{FF2B5EF4-FFF2-40B4-BE49-F238E27FC236}">
                <a16:creationId xmlns:a16="http://schemas.microsoft.com/office/drawing/2014/main" id="{2BC58E23-4EA3-784C-8301-F62F5BDF992F}"/>
              </a:ext>
            </a:extLst>
          </p:cNvPr>
          <p:cNvSpPr>
            <a:spLocks noGrp="1"/>
          </p:cNvSpPr>
          <p:nvPr>
            <p:ph type="title"/>
          </p:nvPr>
        </p:nvSpPr>
        <p:spPr>
          <a:xfrm>
            <a:off x="256674" y="412143"/>
            <a:ext cx="4496373" cy="1143000"/>
          </a:xfrm>
        </p:spPr>
        <p:txBody>
          <a:bodyPr>
            <a:noAutofit/>
          </a:bodyPr>
          <a:lstStyle/>
          <a:p>
            <a:pPr algn="ctr"/>
            <a:r>
              <a:rPr lang="en-US" sz="4800" dirty="0"/>
              <a:t>“Speed” Has Many Facets</a:t>
            </a:r>
          </a:p>
        </p:txBody>
      </p:sp>
      <p:sp>
        <p:nvSpPr>
          <p:cNvPr id="6" name="Content Placeholder 5">
            <a:extLst>
              <a:ext uri="{FF2B5EF4-FFF2-40B4-BE49-F238E27FC236}">
                <a16:creationId xmlns:a16="http://schemas.microsoft.com/office/drawing/2014/main" id="{7D8C8D86-EC05-3D4A-9510-DAC9F659D0CC}"/>
              </a:ext>
            </a:extLst>
          </p:cNvPr>
          <p:cNvSpPr>
            <a:spLocks noGrp="1"/>
          </p:cNvSpPr>
          <p:nvPr>
            <p:ph idx="1"/>
          </p:nvPr>
        </p:nvSpPr>
        <p:spPr>
          <a:xfrm>
            <a:off x="504182" y="2270347"/>
            <a:ext cx="4322201" cy="3349933"/>
          </a:xfrm>
        </p:spPr>
        <p:txBody>
          <a:bodyPr>
            <a:normAutofit/>
          </a:bodyPr>
          <a:lstStyle/>
          <a:p>
            <a:r>
              <a:rPr lang="en-US" sz="3733" dirty="0"/>
              <a:t> Throughput </a:t>
            </a:r>
            <a:br>
              <a:rPr lang="en-US" sz="3733" dirty="0"/>
            </a:br>
            <a:r>
              <a:rPr lang="en-US" sz="3733" dirty="0"/>
              <a:t>(up, down)</a:t>
            </a:r>
          </a:p>
          <a:p>
            <a:r>
              <a:rPr lang="en-US" sz="3733" dirty="0"/>
              <a:t> Latency</a:t>
            </a:r>
          </a:p>
          <a:p>
            <a:r>
              <a:rPr lang="en-US" sz="3733" dirty="0"/>
              <a:t> Jitter</a:t>
            </a:r>
          </a:p>
          <a:p>
            <a:r>
              <a:rPr lang="en-US" sz="3733" dirty="0"/>
              <a:t> Packet Loss</a:t>
            </a:r>
          </a:p>
        </p:txBody>
      </p:sp>
      <p:sp>
        <p:nvSpPr>
          <p:cNvPr id="9" name="Slide Number Placeholder 8">
            <a:extLst>
              <a:ext uri="{FF2B5EF4-FFF2-40B4-BE49-F238E27FC236}">
                <a16:creationId xmlns:a16="http://schemas.microsoft.com/office/drawing/2014/main" id="{249AD4AE-2DB0-E74D-B663-82F51D9158C5}"/>
              </a:ext>
            </a:extLst>
          </p:cNvPr>
          <p:cNvSpPr>
            <a:spLocks noGrp="1"/>
          </p:cNvSpPr>
          <p:nvPr>
            <p:ph type="sldNum" sz="quarter" idx="12"/>
          </p:nvPr>
        </p:nvSpPr>
        <p:spPr/>
        <p:txBody>
          <a:bodyPr/>
          <a:lstStyle/>
          <a:p>
            <a:pPr>
              <a:defRPr/>
            </a:pPr>
            <a:fld id="{6E3D0F82-FB13-7641-A581-8BD695B1B8C6}" type="slidenum">
              <a:rPr lang="en-US" smtClean="0"/>
              <a:pPr>
                <a:defRPr/>
              </a:pPr>
              <a:t>3</a:t>
            </a:fld>
            <a:endParaRPr lang="en-US" dirty="0"/>
          </a:p>
        </p:txBody>
      </p:sp>
    </p:spTree>
    <p:extLst>
      <p:ext uri="{BB962C8B-B14F-4D97-AF65-F5344CB8AC3E}">
        <p14:creationId xmlns:p14="http://schemas.microsoft.com/office/powerpoint/2010/main" val="2678006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EF486-1E07-7F44-BB8B-B8F30ABBDC07}"/>
              </a:ext>
            </a:extLst>
          </p:cNvPr>
          <p:cNvSpPr>
            <a:spLocks noGrp="1"/>
          </p:cNvSpPr>
          <p:nvPr>
            <p:ph type="title"/>
          </p:nvPr>
        </p:nvSpPr>
        <p:spPr>
          <a:xfrm>
            <a:off x="0" y="365125"/>
            <a:ext cx="11353800" cy="1325563"/>
          </a:xfrm>
        </p:spPr>
        <p:txBody>
          <a:bodyPr/>
          <a:lstStyle/>
          <a:p>
            <a:r>
              <a:rPr lang="en-US" dirty="0"/>
              <a:t>Passive Measurement Can Yield Important Insight</a:t>
            </a:r>
          </a:p>
        </p:txBody>
      </p:sp>
      <p:sp>
        <p:nvSpPr>
          <p:cNvPr id="3" name="Content Placeholder 2">
            <a:extLst>
              <a:ext uri="{FF2B5EF4-FFF2-40B4-BE49-F238E27FC236}">
                <a16:creationId xmlns:a16="http://schemas.microsoft.com/office/drawing/2014/main" id="{DB4F38C0-453A-D146-BC64-7A1EA09D50BB}"/>
              </a:ext>
            </a:extLst>
          </p:cNvPr>
          <p:cNvSpPr>
            <a:spLocks noGrp="1"/>
          </p:cNvSpPr>
          <p:nvPr>
            <p:ph idx="1"/>
          </p:nvPr>
        </p:nvSpPr>
        <p:spPr>
          <a:xfrm>
            <a:off x="698715" y="2352567"/>
            <a:ext cx="10515600" cy="4351338"/>
          </a:xfrm>
        </p:spPr>
        <p:txBody>
          <a:bodyPr>
            <a:normAutofit fontScale="92500" lnSpcReduction="10000"/>
          </a:bodyPr>
          <a:lstStyle/>
          <a:p>
            <a:r>
              <a:rPr lang="en-US" dirty="0"/>
              <a:t>The average network utilization on an unconstrained link ranges from 0.8 Mbps to 1.9 Mbps. </a:t>
            </a:r>
          </a:p>
          <a:p>
            <a:r>
              <a:rPr lang="en-US" dirty="0"/>
              <a:t>Recovery times following transient drops in bandwidth depend on both All VCAs take at least 20 seconds to recover from severe uplink drops to 0.25 Mbps. </a:t>
            </a:r>
          </a:p>
          <a:p>
            <a:r>
              <a:rPr lang="en-US" dirty="0"/>
              <a:t>Differences in proprietary congestion control also create unfair bandwidth allocations in constrained bandwidth settings. Zoom and Meet can consume over 75% of the available downlink bandwidth when competing with Teams or a TCP flow. </a:t>
            </a:r>
          </a:p>
          <a:p>
            <a:r>
              <a:rPr lang="en-US" dirty="0"/>
              <a:t>Each participant’s video layout affects its own and others’ network utilization. Pinning a user’s video to the screen (speaker mode) leads to an increase in the user’s uplink utilization. </a:t>
            </a:r>
          </a:p>
          <a:p>
            <a:endParaRPr lang="en-US" dirty="0"/>
          </a:p>
        </p:txBody>
      </p:sp>
      <p:sp>
        <p:nvSpPr>
          <p:cNvPr id="4" name="TextBox 3">
            <a:extLst>
              <a:ext uri="{FF2B5EF4-FFF2-40B4-BE49-F238E27FC236}">
                <a16:creationId xmlns:a16="http://schemas.microsoft.com/office/drawing/2014/main" id="{49D4692B-4C33-DF46-B103-F77CD68FCDAD}"/>
              </a:ext>
            </a:extLst>
          </p:cNvPr>
          <p:cNvSpPr txBox="1"/>
          <p:nvPr/>
        </p:nvSpPr>
        <p:spPr>
          <a:xfrm>
            <a:off x="263470" y="1611823"/>
            <a:ext cx="11353800" cy="523220"/>
          </a:xfrm>
          <a:prstGeom prst="rect">
            <a:avLst/>
          </a:prstGeom>
          <a:noFill/>
        </p:spPr>
        <p:txBody>
          <a:bodyPr wrap="square" rtlCol="0">
            <a:spAutoFit/>
          </a:bodyPr>
          <a:lstStyle/>
          <a:p>
            <a:r>
              <a:rPr lang="en-US" sz="2800" b="1" dirty="0">
                <a:solidFill>
                  <a:srgbClr val="C00000"/>
                </a:solidFill>
              </a:rPr>
              <a:t>Examples (from recent study of video conferencing applications in the lab)</a:t>
            </a:r>
          </a:p>
        </p:txBody>
      </p:sp>
    </p:spTree>
    <p:extLst>
      <p:ext uri="{BB962C8B-B14F-4D97-AF65-F5344CB8AC3E}">
        <p14:creationId xmlns:p14="http://schemas.microsoft.com/office/powerpoint/2010/main" val="3111421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91E7D-22FB-FD47-AFD2-08FE23534E7D}"/>
              </a:ext>
            </a:extLst>
          </p:cNvPr>
          <p:cNvSpPr>
            <a:spLocks noGrp="1"/>
          </p:cNvSpPr>
          <p:nvPr>
            <p:ph type="title"/>
          </p:nvPr>
        </p:nvSpPr>
        <p:spPr/>
        <p:txBody>
          <a:bodyPr/>
          <a:lstStyle/>
          <a:p>
            <a:r>
              <a:rPr lang="en-US" dirty="0"/>
              <a:t>Privacy Tradeoffs</a:t>
            </a:r>
          </a:p>
        </p:txBody>
      </p:sp>
      <p:sp>
        <p:nvSpPr>
          <p:cNvPr id="3" name="Content Placeholder 2">
            <a:extLst>
              <a:ext uri="{FF2B5EF4-FFF2-40B4-BE49-F238E27FC236}">
                <a16:creationId xmlns:a16="http://schemas.microsoft.com/office/drawing/2014/main" id="{35B5E9FA-BBDE-CF4D-91B5-17E49AAD92F3}"/>
              </a:ext>
            </a:extLst>
          </p:cNvPr>
          <p:cNvSpPr>
            <a:spLocks noGrp="1"/>
          </p:cNvSpPr>
          <p:nvPr>
            <p:ph idx="1"/>
          </p:nvPr>
        </p:nvSpPr>
        <p:spPr>
          <a:xfrm>
            <a:off x="507423" y="1663133"/>
            <a:ext cx="6071755" cy="4351338"/>
          </a:xfrm>
        </p:spPr>
        <p:txBody>
          <a:bodyPr>
            <a:normAutofit fontScale="92500"/>
          </a:bodyPr>
          <a:lstStyle/>
          <a:p>
            <a:r>
              <a:rPr lang="en-US" dirty="0"/>
              <a:t>Application performance measurement often requires passive monitoring.</a:t>
            </a:r>
          </a:p>
          <a:p>
            <a:endParaRPr lang="en-US" dirty="0"/>
          </a:p>
          <a:p>
            <a:r>
              <a:rPr lang="en-US" dirty="0"/>
              <a:t>Installation of a measurement device in-home is ideal but… </a:t>
            </a:r>
          </a:p>
          <a:p>
            <a:endParaRPr lang="en-US" dirty="0"/>
          </a:p>
          <a:p>
            <a:r>
              <a:rPr lang="en-US" b="1" dirty="0">
                <a:solidFill>
                  <a:srgbClr val="C00000"/>
                </a:solidFill>
              </a:rPr>
              <a:t>Privacy Challenge: </a:t>
            </a:r>
            <a:r>
              <a:rPr lang="en-US" dirty="0"/>
              <a:t>Unique trust and privacy issues, especially in underserved communities where levels of trust are low.</a:t>
            </a:r>
          </a:p>
        </p:txBody>
      </p:sp>
      <p:pic>
        <p:nvPicPr>
          <p:cNvPr id="4" name="Picture 3">
            <a:extLst>
              <a:ext uri="{FF2B5EF4-FFF2-40B4-BE49-F238E27FC236}">
                <a16:creationId xmlns:a16="http://schemas.microsoft.com/office/drawing/2014/main" id="{CFE30E24-00D6-BA4B-9FEF-8AC8F0E27636}"/>
              </a:ext>
            </a:extLst>
          </p:cNvPr>
          <p:cNvPicPr>
            <a:picLocks noChangeAspect="1"/>
          </p:cNvPicPr>
          <p:nvPr/>
        </p:nvPicPr>
        <p:blipFill>
          <a:blip r:embed="rId2"/>
          <a:stretch>
            <a:fillRect/>
          </a:stretch>
        </p:blipFill>
        <p:spPr>
          <a:xfrm>
            <a:off x="7153412" y="245485"/>
            <a:ext cx="4809987" cy="2890405"/>
          </a:xfrm>
          <a:prstGeom prst="rect">
            <a:avLst/>
          </a:prstGeom>
        </p:spPr>
      </p:pic>
      <p:pic>
        <p:nvPicPr>
          <p:cNvPr id="5" name="Picture 4">
            <a:extLst>
              <a:ext uri="{FF2B5EF4-FFF2-40B4-BE49-F238E27FC236}">
                <a16:creationId xmlns:a16="http://schemas.microsoft.com/office/drawing/2014/main" id="{380B25EC-B82B-FE4F-8C21-3AA67991FC8F}"/>
              </a:ext>
            </a:extLst>
          </p:cNvPr>
          <p:cNvPicPr>
            <a:picLocks noChangeAspect="1"/>
          </p:cNvPicPr>
          <p:nvPr/>
        </p:nvPicPr>
        <p:blipFill>
          <a:blip r:embed="rId3"/>
          <a:stretch>
            <a:fillRect/>
          </a:stretch>
        </p:blipFill>
        <p:spPr>
          <a:xfrm>
            <a:off x="6882096" y="3270827"/>
            <a:ext cx="5309904" cy="2272145"/>
          </a:xfrm>
          <a:prstGeom prst="rect">
            <a:avLst/>
          </a:prstGeom>
        </p:spPr>
      </p:pic>
      <p:pic>
        <p:nvPicPr>
          <p:cNvPr id="6" name="Picture 5">
            <a:extLst>
              <a:ext uri="{FF2B5EF4-FFF2-40B4-BE49-F238E27FC236}">
                <a16:creationId xmlns:a16="http://schemas.microsoft.com/office/drawing/2014/main" id="{CA03A6AC-7EC2-E04E-8772-30623371AD27}"/>
              </a:ext>
            </a:extLst>
          </p:cNvPr>
          <p:cNvPicPr>
            <a:picLocks noChangeAspect="1"/>
          </p:cNvPicPr>
          <p:nvPr/>
        </p:nvPicPr>
        <p:blipFill>
          <a:blip r:embed="rId4"/>
          <a:stretch>
            <a:fillRect/>
          </a:stretch>
        </p:blipFill>
        <p:spPr>
          <a:xfrm>
            <a:off x="7055427" y="5677909"/>
            <a:ext cx="4629150" cy="693135"/>
          </a:xfrm>
          <a:prstGeom prst="rect">
            <a:avLst/>
          </a:prstGeom>
        </p:spPr>
      </p:pic>
    </p:spTree>
    <p:extLst>
      <p:ext uri="{BB962C8B-B14F-4D97-AF65-F5344CB8AC3E}">
        <p14:creationId xmlns:p14="http://schemas.microsoft.com/office/powerpoint/2010/main" val="3137655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CB66F-1939-8B43-805A-182D68681873}"/>
              </a:ext>
            </a:extLst>
          </p:cNvPr>
          <p:cNvSpPr>
            <a:spLocks noGrp="1"/>
          </p:cNvSpPr>
          <p:nvPr>
            <p:ph type="title"/>
          </p:nvPr>
        </p:nvSpPr>
        <p:spPr/>
        <p:txBody>
          <a:bodyPr/>
          <a:lstStyle/>
          <a:p>
            <a:r>
              <a:rPr lang="en-US" dirty="0"/>
              <a:t>Deployment Tradeoffs</a:t>
            </a:r>
          </a:p>
        </p:txBody>
      </p:sp>
      <p:pic>
        <p:nvPicPr>
          <p:cNvPr id="6" name="Picture 5">
            <a:extLst>
              <a:ext uri="{FF2B5EF4-FFF2-40B4-BE49-F238E27FC236}">
                <a16:creationId xmlns:a16="http://schemas.microsoft.com/office/drawing/2014/main" id="{2B50CF9A-08BB-274A-9BA5-5F77DA529D4E}"/>
              </a:ext>
            </a:extLst>
          </p:cNvPr>
          <p:cNvPicPr>
            <a:picLocks noChangeAspect="1"/>
          </p:cNvPicPr>
          <p:nvPr/>
        </p:nvPicPr>
        <p:blipFill>
          <a:blip r:embed="rId2"/>
          <a:stretch>
            <a:fillRect/>
          </a:stretch>
        </p:blipFill>
        <p:spPr>
          <a:xfrm>
            <a:off x="838200" y="2042615"/>
            <a:ext cx="9956800" cy="3810000"/>
          </a:xfrm>
          <a:prstGeom prst="rect">
            <a:avLst/>
          </a:prstGeom>
        </p:spPr>
      </p:pic>
      <p:sp>
        <p:nvSpPr>
          <p:cNvPr id="7" name="Frame 6">
            <a:extLst>
              <a:ext uri="{FF2B5EF4-FFF2-40B4-BE49-F238E27FC236}">
                <a16:creationId xmlns:a16="http://schemas.microsoft.com/office/drawing/2014/main" id="{E70BC19A-D733-5148-A211-EDE113E66FAD}"/>
              </a:ext>
            </a:extLst>
          </p:cNvPr>
          <p:cNvSpPr/>
          <p:nvPr/>
        </p:nvSpPr>
        <p:spPr>
          <a:xfrm>
            <a:off x="5431809" y="2042615"/>
            <a:ext cx="3057098" cy="3810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3368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8" name="Title 1">
            <a:extLst>
              <a:ext uri="{FF2B5EF4-FFF2-40B4-BE49-F238E27FC236}">
                <a16:creationId xmlns:a16="http://schemas.microsoft.com/office/drawing/2014/main" id="{3EBB2A7B-E636-6747-AE0A-1D040DDF7C02}"/>
              </a:ext>
            </a:extLst>
          </p:cNvPr>
          <p:cNvSpPr>
            <a:spLocks noGrp="1"/>
          </p:cNvSpPr>
          <p:nvPr>
            <p:ph type="title"/>
          </p:nvPr>
        </p:nvSpPr>
        <p:spPr>
          <a:xfrm>
            <a:off x="108167" y="148844"/>
            <a:ext cx="10542900" cy="812751"/>
          </a:xfrm>
        </p:spPr>
        <p:txBody>
          <a:bodyPr>
            <a:noAutofit/>
          </a:bodyPr>
          <a:lstStyle/>
          <a:p>
            <a:r>
              <a:rPr lang="en-US" sz="4000" dirty="0"/>
              <a:t>Current Deployment: Active Measurements Only</a:t>
            </a:r>
          </a:p>
        </p:txBody>
      </p:sp>
      <p:sp>
        <p:nvSpPr>
          <p:cNvPr id="5" name="Slide Number Placeholder 4">
            <a:extLst>
              <a:ext uri="{FF2B5EF4-FFF2-40B4-BE49-F238E27FC236}">
                <a16:creationId xmlns:a16="http://schemas.microsoft.com/office/drawing/2014/main" id="{BB2E360D-1890-9245-BC4D-80BCE91CE251}"/>
              </a:ext>
            </a:extLst>
          </p:cNvPr>
          <p:cNvSpPr>
            <a:spLocks noGrp="1"/>
          </p:cNvSpPr>
          <p:nvPr>
            <p:ph type="sldNum" idx="12"/>
          </p:nvPr>
        </p:nvSpPr>
        <p:spPr/>
        <p:txBody>
          <a:bodyPr/>
          <a:lstStyle/>
          <a:p>
            <a:fld id="{00000000-1234-1234-1234-123412341234}" type="slidenum">
              <a:rPr lang="en" smtClean="0"/>
              <a:pPr/>
              <a:t>33</a:t>
            </a:fld>
            <a:endParaRPr lang="en"/>
          </a:p>
        </p:txBody>
      </p:sp>
      <p:pic>
        <p:nvPicPr>
          <p:cNvPr id="3" name="Picture 2">
            <a:extLst>
              <a:ext uri="{FF2B5EF4-FFF2-40B4-BE49-F238E27FC236}">
                <a16:creationId xmlns:a16="http://schemas.microsoft.com/office/drawing/2014/main" id="{8DFEB90B-F7FD-4E41-9272-4F82DB210925}"/>
              </a:ext>
            </a:extLst>
          </p:cNvPr>
          <p:cNvPicPr>
            <a:picLocks noChangeAspect="1"/>
          </p:cNvPicPr>
          <p:nvPr/>
        </p:nvPicPr>
        <p:blipFill>
          <a:blip r:embed="rId3"/>
          <a:stretch>
            <a:fillRect/>
          </a:stretch>
        </p:blipFill>
        <p:spPr>
          <a:xfrm>
            <a:off x="6866467" y="3189993"/>
            <a:ext cx="3309114" cy="3668007"/>
          </a:xfrm>
          <a:prstGeom prst="rect">
            <a:avLst/>
          </a:prstGeom>
        </p:spPr>
      </p:pic>
      <p:pic>
        <p:nvPicPr>
          <p:cNvPr id="4" name="Picture 3">
            <a:extLst>
              <a:ext uri="{FF2B5EF4-FFF2-40B4-BE49-F238E27FC236}">
                <a16:creationId xmlns:a16="http://schemas.microsoft.com/office/drawing/2014/main" id="{B1D3EA85-C1B7-4046-BDE8-1F772D96F02D}"/>
              </a:ext>
            </a:extLst>
          </p:cNvPr>
          <p:cNvPicPr>
            <a:picLocks noChangeAspect="1"/>
          </p:cNvPicPr>
          <p:nvPr/>
        </p:nvPicPr>
        <p:blipFill>
          <a:blip r:embed="rId4"/>
          <a:stretch>
            <a:fillRect/>
          </a:stretch>
        </p:blipFill>
        <p:spPr>
          <a:xfrm>
            <a:off x="5164283" y="1186727"/>
            <a:ext cx="6863962" cy="1993627"/>
          </a:xfrm>
          <a:prstGeom prst="rect">
            <a:avLst/>
          </a:prstGeom>
        </p:spPr>
      </p:pic>
      <p:graphicFrame>
        <p:nvGraphicFramePr>
          <p:cNvPr id="12" name="Google Shape;261;p41">
            <a:extLst>
              <a:ext uri="{FF2B5EF4-FFF2-40B4-BE49-F238E27FC236}">
                <a16:creationId xmlns:a16="http://schemas.microsoft.com/office/drawing/2014/main" id="{15E66868-68FC-498E-977C-73BAD131BEEC}"/>
              </a:ext>
            </a:extLst>
          </p:cNvPr>
          <p:cNvGraphicFramePr/>
          <p:nvPr/>
        </p:nvGraphicFramePr>
        <p:xfrm>
          <a:off x="108167" y="1417639"/>
          <a:ext cx="4810417" cy="45552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594804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E0534-E11D-8D45-B77B-DC574C824FD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02400F1-F721-5342-9C58-DB984CF09DB8}"/>
              </a:ext>
            </a:extLst>
          </p:cNvPr>
          <p:cNvSpPr>
            <a:spLocks noGrp="1"/>
          </p:cNvSpPr>
          <p:nvPr>
            <p:ph idx="1"/>
          </p:nvPr>
        </p:nvSpPr>
        <p:spPr/>
        <p:txBody>
          <a:bodyPr>
            <a:normAutofit/>
          </a:bodyPr>
          <a:lstStyle/>
          <a:p>
            <a:r>
              <a:rPr lang="en-US" dirty="0"/>
              <a:t>Data science is about posing real-world questions, designing the systems to get the data that can answer them, grappling with those tradeoffs, and understanding limitations of the data.</a:t>
            </a:r>
          </a:p>
          <a:p>
            <a:endParaRPr lang="en-US" dirty="0"/>
          </a:p>
          <a:p>
            <a:r>
              <a:rPr lang="en-US" dirty="0"/>
              <a:t>It is </a:t>
            </a:r>
            <a:r>
              <a:rPr lang="en-US" b="1" dirty="0"/>
              <a:t>not </a:t>
            </a:r>
            <a:r>
              <a:rPr lang="en-US" dirty="0"/>
              <a:t>about tuning models on found datasets.</a:t>
            </a:r>
          </a:p>
          <a:p>
            <a:endParaRPr lang="en-US" dirty="0"/>
          </a:p>
          <a:p>
            <a:r>
              <a:rPr lang="en-US" dirty="0"/>
              <a:t>Addressing the digital divide poses many quintessential data science problems. </a:t>
            </a:r>
          </a:p>
        </p:txBody>
      </p:sp>
    </p:spTree>
    <p:extLst>
      <p:ext uri="{BB962C8B-B14F-4D97-AF65-F5344CB8AC3E}">
        <p14:creationId xmlns:p14="http://schemas.microsoft.com/office/powerpoint/2010/main" val="372474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206189" y="488336"/>
            <a:ext cx="11985812" cy="1143000"/>
          </a:xfrm>
        </p:spPr>
        <p:txBody>
          <a:bodyPr>
            <a:noAutofit/>
          </a:bodyPr>
          <a:lstStyle/>
          <a:p>
            <a:pPr algn="ctr"/>
            <a:r>
              <a:rPr lang="en-US" sz="4800" dirty="0">
                <a:latin typeface="Arial" charset="0"/>
                <a:ea typeface="ＭＳ Ｐゴシック" charset="0"/>
                <a:cs typeface="ＭＳ Ｐゴシック" charset="0"/>
              </a:rPr>
              <a:t>Different Techniques Measure </a:t>
            </a:r>
            <a:br>
              <a:rPr lang="en-US" sz="4800" dirty="0">
                <a:latin typeface="Arial" charset="0"/>
                <a:ea typeface="ＭＳ Ｐゴシック" charset="0"/>
                <a:cs typeface="ＭＳ Ｐゴシック" charset="0"/>
              </a:rPr>
            </a:br>
            <a:r>
              <a:rPr lang="en-US" sz="4800" dirty="0">
                <a:latin typeface="Arial" charset="0"/>
                <a:ea typeface="ＭＳ Ｐゴシック" charset="0"/>
                <a:cs typeface="ＭＳ Ｐゴシック" charset="0"/>
              </a:rPr>
              <a:t>Different Aspects of Speed</a:t>
            </a:r>
          </a:p>
        </p:txBody>
      </p:sp>
      <p:sp>
        <p:nvSpPr>
          <p:cNvPr id="68612"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a:defRPr sz="2533">
                <a:solidFill>
                  <a:schemeClr val="tx1"/>
                </a:solidFill>
                <a:latin typeface="Arial" charset="0"/>
                <a:ea typeface="ＭＳ Ｐゴシック" charset="0"/>
                <a:cs typeface="ＭＳ Ｐゴシック" charset="0"/>
              </a:defRPr>
            </a:lvl1pPr>
            <a:lvl2pPr marL="40960181" indent="-40466479" eaLnBrk="0">
              <a:defRPr sz="2533">
                <a:solidFill>
                  <a:schemeClr val="tx1"/>
                </a:solidFill>
                <a:latin typeface="Arial" charset="0"/>
                <a:ea typeface="ＭＳ Ｐゴシック" charset="0"/>
              </a:defRPr>
            </a:lvl2pPr>
            <a:lvl3pPr eaLnBrk="0">
              <a:defRPr sz="2533">
                <a:solidFill>
                  <a:schemeClr val="tx1"/>
                </a:solidFill>
                <a:latin typeface="Arial" charset="0"/>
                <a:ea typeface="ＭＳ Ｐゴシック" charset="0"/>
              </a:defRPr>
            </a:lvl3pPr>
            <a:lvl4pPr eaLnBrk="0">
              <a:defRPr sz="2533">
                <a:solidFill>
                  <a:schemeClr val="tx1"/>
                </a:solidFill>
                <a:latin typeface="Arial" charset="0"/>
                <a:ea typeface="ＭＳ Ｐゴシック" charset="0"/>
              </a:defRPr>
            </a:lvl4pPr>
            <a:lvl5pPr eaLnBrk="0">
              <a:defRPr sz="2533">
                <a:solidFill>
                  <a:schemeClr val="tx1"/>
                </a:solidFill>
                <a:latin typeface="Arial" charset="0"/>
                <a:ea typeface="ＭＳ Ｐゴシック" charset="0"/>
              </a:defRPr>
            </a:lvl5pPr>
            <a:lvl6pPr marL="493702" eaLnBrk="0" fontAlgn="base" hangingPunct="0">
              <a:lnSpc>
                <a:spcPct val="93000"/>
              </a:lnSpc>
              <a:spcBef>
                <a:spcPct val="0"/>
              </a:spcBef>
              <a:spcAft>
                <a:spcPct val="0"/>
              </a:spcAft>
              <a:defRPr sz="2533">
                <a:solidFill>
                  <a:schemeClr val="tx1"/>
                </a:solidFill>
                <a:latin typeface="Arial" charset="0"/>
                <a:ea typeface="ＭＳ Ｐゴシック" charset="0"/>
              </a:defRPr>
            </a:lvl6pPr>
            <a:lvl7pPr marL="987406" eaLnBrk="0" fontAlgn="base" hangingPunct="0">
              <a:lnSpc>
                <a:spcPct val="93000"/>
              </a:lnSpc>
              <a:spcBef>
                <a:spcPct val="0"/>
              </a:spcBef>
              <a:spcAft>
                <a:spcPct val="0"/>
              </a:spcAft>
              <a:defRPr sz="2533">
                <a:solidFill>
                  <a:schemeClr val="tx1"/>
                </a:solidFill>
                <a:latin typeface="Arial" charset="0"/>
                <a:ea typeface="ＭＳ Ｐゴシック" charset="0"/>
              </a:defRPr>
            </a:lvl7pPr>
            <a:lvl8pPr marL="1481108" eaLnBrk="0" fontAlgn="base" hangingPunct="0">
              <a:lnSpc>
                <a:spcPct val="93000"/>
              </a:lnSpc>
              <a:spcBef>
                <a:spcPct val="0"/>
              </a:spcBef>
              <a:spcAft>
                <a:spcPct val="0"/>
              </a:spcAft>
              <a:defRPr sz="2533">
                <a:solidFill>
                  <a:schemeClr val="tx1"/>
                </a:solidFill>
                <a:latin typeface="Arial" charset="0"/>
                <a:ea typeface="ＭＳ Ｐゴシック" charset="0"/>
              </a:defRPr>
            </a:lvl8pPr>
            <a:lvl9pPr marL="1974811" eaLnBrk="0" fontAlgn="base" hangingPunct="0">
              <a:lnSpc>
                <a:spcPct val="93000"/>
              </a:lnSpc>
              <a:spcBef>
                <a:spcPct val="0"/>
              </a:spcBef>
              <a:spcAft>
                <a:spcPct val="0"/>
              </a:spcAft>
              <a:defRPr sz="2533">
                <a:solidFill>
                  <a:schemeClr val="tx1"/>
                </a:solidFill>
                <a:latin typeface="Arial" charset="0"/>
                <a:ea typeface="ＭＳ Ｐゴシック" charset="0"/>
              </a:defRPr>
            </a:lvl9pPr>
          </a:lstStyle>
          <a:p>
            <a:pPr eaLnBrk="1"/>
            <a:fld id="{13A7EFF9-A01C-0A4D-B449-CE460536DFF0}" type="slidenum">
              <a:rPr lang="en-US" sz="1600"/>
              <a:pPr eaLnBrk="1"/>
              <a:t>4</a:t>
            </a:fld>
            <a:endParaRPr lang="en-US" sz="1600"/>
          </a:p>
        </p:txBody>
      </p:sp>
      <p:pic>
        <p:nvPicPr>
          <p:cNvPr id="6861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720" y="2448506"/>
            <a:ext cx="11527680" cy="36695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971E6165-8CC0-7D4A-A5F2-6A9E6F760745}"/>
              </a:ext>
            </a:extLst>
          </p:cNvPr>
          <p:cNvGrpSpPr/>
          <p:nvPr/>
        </p:nvGrpSpPr>
        <p:grpSpPr>
          <a:xfrm>
            <a:off x="1713819" y="4143250"/>
            <a:ext cx="5709427" cy="1200329"/>
            <a:chOff x="1299115" y="3391199"/>
            <a:chExt cx="4282070" cy="900247"/>
          </a:xfrm>
        </p:grpSpPr>
        <p:sp>
          <p:nvSpPr>
            <p:cNvPr id="2" name="TextBox 1">
              <a:extLst>
                <a:ext uri="{FF2B5EF4-FFF2-40B4-BE49-F238E27FC236}">
                  <a16:creationId xmlns:a16="http://schemas.microsoft.com/office/drawing/2014/main" id="{DEB671FE-0E3C-2947-BD8C-8F1FACB98F89}"/>
                </a:ext>
              </a:extLst>
            </p:cNvPr>
            <p:cNvSpPr txBox="1"/>
            <p:nvPr/>
          </p:nvSpPr>
          <p:spPr>
            <a:xfrm>
              <a:off x="1299115" y="3391199"/>
              <a:ext cx="2219093" cy="900247"/>
            </a:xfrm>
            <a:prstGeom prst="rect">
              <a:avLst/>
            </a:prstGeom>
            <a:solidFill>
              <a:schemeClr val="tx2">
                <a:lumMod val="20000"/>
                <a:lumOff val="80000"/>
              </a:schemeClr>
            </a:solidFill>
          </p:spPr>
          <p:txBody>
            <a:bodyPr wrap="square" rtlCol="0">
              <a:spAutoFit/>
            </a:bodyPr>
            <a:lstStyle/>
            <a:p>
              <a:pPr algn="ctr"/>
              <a:r>
                <a:rPr lang="en-US" sz="2400" dirty="0">
                  <a:solidFill>
                    <a:srgbClr val="C00000"/>
                  </a:solidFill>
                </a:rPr>
                <a:t>NDT Design:</a:t>
              </a:r>
              <a:br>
                <a:rPr lang="en-US" sz="2400" dirty="0">
                  <a:solidFill>
                    <a:srgbClr val="C00000"/>
                  </a:solidFill>
                </a:rPr>
              </a:br>
              <a:r>
                <a:rPr lang="en-US" sz="2400" dirty="0">
                  <a:solidFill>
                    <a:srgbClr val="C00000"/>
                  </a:solidFill>
                </a:rPr>
                <a:t>“Transport Capacity” </a:t>
              </a:r>
              <a:br>
                <a:rPr lang="en-US" sz="2400" dirty="0">
                  <a:solidFill>
                    <a:srgbClr val="C00000"/>
                  </a:solidFill>
                </a:rPr>
              </a:br>
              <a:r>
                <a:rPr lang="en-US" sz="2400" dirty="0">
                  <a:solidFill>
                    <a:srgbClr val="C00000"/>
                  </a:solidFill>
                </a:rPr>
                <a:t>(TCP New Reno)</a:t>
              </a:r>
            </a:p>
          </p:txBody>
        </p:sp>
        <p:cxnSp>
          <p:nvCxnSpPr>
            <p:cNvPr id="4" name="Straight Arrow Connector 3">
              <a:extLst>
                <a:ext uri="{FF2B5EF4-FFF2-40B4-BE49-F238E27FC236}">
                  <a16:creationId xmlns:a16="http://schemas.microsoft.com/office/drawing/2014/main" id="{63DB0AF2-D73C-F443-908F-C3B4A64CCDBE}"/>
                </a:ext>
              </a:extLst>
            </p:cNvPr>
            <p:cNvCxnSpPr/>
            <p:nvPr/>
          </p:nvCxnSpPr>
          <p:spPr>
            <a:xfrm flipV="1">
              <a:off x="3518208" y="3391199"/>
              <a:ext cx="2062977" cy="2162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9" name="Group 8">
            <a:extLst>
              <a:ext uri="{FF2B5EF4-FFF2-40B4-BE49-F238E27FC236}">
                <a16:creationId xmlns:a16="http://schemas.microsoft.com/office/drawing/2014/main" id="{65A80497-2718-4C43-92C3-34C8EE987DA1}"/>
              </a:ext>
            </a:extLst>
          </p:cNvPr>
          <p:cNvGrpSpPr/>
          <p:nvPr/>
        </p:nvGrpSpPr>
        <p:grpSpPr>
          <a:xfrm>
            <a:off x="9154115" y="4690946"/>
            <a:ext cx="3037885" cy="2040044"/>
            <a:chOff x="6865586" y="3518210"/>
            <a:chExt cx="2278414" cy="1530033"/>
          </a:xfrm>
        </p:grpSpPr>
        <p:sp>
          <p:nvSpPr>
            <p:cNvPr id="6" name="TextBox 5">
              <a:extLst>
                <a:ext uri="{FF2B5EF4-FFF2-40B4-BE49-F238E27FC236}">
                  <a16:creationId xmlns:a16="http://schemas.microsoft.com/office/drawing/2014/main" id="{9116A3AC-6041-D342-A56B-54B94C5E2DD7}"/>
                </a:ext>
              </a:extLst>
            </p:cNvPr>
            <p:cNvSpPr txBox="1"/>
            <p:nvPr/>
          </p:nvSpPr>
          <p:spPr>
            <a:xfrm>
              <a:off x="6865586" y="4147996"/>
              <a:ext cx="2278414" cy="900247"/>
            </a:xfrm>
            <a:prstGeom prst="rect">
              <a:avLst/>
            </a:prstGeom>
            <a:solidFill>
              <a:schemeClr val="tx2">
                <a:lumMod val="20000"/>
                <a:lumOff val="80000"/>
              </a:schemeClr>
            </a:solidFill>
          </p:spPr>
          <p:txBody>
            <a:bodyPr wrap="square" rtlCol="0">
              <a:spAutoFit/>
            </a:bodyPr>
            <a:lstStyle/>
            <a:p>
              <a:pPr algn="ctr"/>
              <a:r>
                <a:rPr lang="en-US" sz="2400" dirty="0" err="1">
                  <a:solidFill>
                    <a:srgbClr val="C00000"/>
                  </a:solidFill>
                </a:rPr>
                <a:t>Ookla</a:t>
              </a:r>
              <a:r>
                <a:rPr lang="en-US" sz="2400" dirty="0">
                  <a:solidFill>
                    <a:srgbClr val="C00000"/>
                  </a:solidFill>
                </a:rPr>
                <a:t>, </a:t>
              </a:r>
              <a:r>
                <a:rPr lang="en-US" sz="2400" dirty="0" err="1">
                  <a:solidFill>
                    <a:srgbClr val="C00000"/>
                  </a:solidFill>
                </a:rPr>
                <a:t>SamKnows</a:t>
              </a:r>
              <a:r>
                <a:rPr lang="en-US" sz="2400" dirty="0">
                  <a:solidFill>
                    <a:srgbClr val="C00000"/>
                  </a:solidFill>
                </a:rPr>
                <a:t> Design:</a:t>
              </a:r>
              <a:br>
                <a:rPr lang="en-US" sz="2400" dirty="0">
                  <a:solidFill>
                    <a:srgbClr val="C00000"/>
                  </a:solidFill>
                </a:rPr>
              </a:br>
              <a:r>
                <a:rPr lang="en-US" sz="2400" dirty="0">
                  <a:solidFill>
                    <a:srgbClr val="C00000"/>
                  </a:solidFill>
                </a:rPr>
                <a:t>“Link Capacity”</a:t>
              </a:r>
            </a:p>
          </p:txBody>
        </p:sp>
        <p:cxnSp>
          <p:nvCxnSpPr>
            <p:cNvPr id="8" name="Straight Arrow Connector 7">
              <a:extLst>
                <a:ext uri="{FF2B5EF4-FFF2-40B4-BE49-F238E27FC236}">
                  <a16:creationId xmlns:a16="http://schemas.microsoft.com/office/drawing/2014/main" id="{C1197336-E77C-D541-8556-952CD96DE10D}"/>
                </a:ext>
              </a:extLst>
            </p:cNvPr>
            <p:cNvCxnSpPr>
              <a:stCxn id="6" idx="0"/>
            </p:cNvCxnSpPr>
            <p:nvPr/>
          </p:nvCxnSpPr>
          <p:spPr>
            <a:xfrm flipH="1" flipV="1">
              <a:off x="7231565" y="3518210"/>
              <a:ext cx="773228" cy="6297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4C7E5382-4ED7-5040-90F3-19D3BD73715D}"/>
              </a:ext>
            </a:extLst>
          </p:cNvPr>
          <p:cNvSpPr txBox="1"/>
          <p:nvPr/>
        </p:nvSpPr>
        <p:spPr>
          <a:xfrm>
            <a:off x="20096" y="6392478"/>
            <a:ext cx="8292289" cy="379463"/>
          </a:xfrm>
          <a:prstGeom prst="rect">
            <a:avLst/>
          </a:prstGeom>
          <a:solidFill>
            <a:schemeClr val="bg1">
              <a:lumMod val="95000"/>
            </a:schemeClr>
          </a:solidFill>
        </p:spPr>
        <p:txBody>
          <a:bodyPr wrap="square" rtlCol="0">
            <a:spAutoFit/>
          </a:bodyPr>
          <a:lstStyle/>
          <a:p>
            <a:r>
              <a:rPr lang="en-US" sz="933" dirty="0" err="1"/>
              <a:t>Sundaresan</a:t>
            </a:r>
            <a:r>
              <a:rPr lang="en-US" sz="933" dirty="0"/>
              <a:t>, S., De Donato, W., Feamster, N., Teixeira, R., Crawford, S., &amp; </a:t>
            </a:r>
            <a:r>
              <a:rPr lang="en-US" sz="933" dirty="0" err="1"/>
              <a:t>Pescapè</a:t>
            </a:r>
            <a:r>
              <a:rPr lang="en-US" sz="933" dirty="0"/>
              <a:t>, A. (2011, August). Broadband internet performance: a view from the gateway. In </a:t>
            </a:r>
            <a:r>
              <a:rPr lang="en-US" sz="933" i="1" dirty="0"/>
              <a:t>ACM SIGCOMM </a:t>
            </a:r>
            <a:r>
              <a:rPr lang="en-US" sz="933" dirty="0"/>
              <a:t>(Vol. 41, No. 4, pp. 134-145). ACM.</a:t>
            </a:r>
          </a:p>
        </p:txBody>
      </p:sp>
      <p:sp>
        <p:nvSpPr>
          <p:cNvPr id="14" name="TextBox 13">
            <a:extLst>
              <a:ext uri="{FF2B5EF4-FFF2-40B4-BE49-F238E27FC236}">
                <a16:creationId xmlns:a16="http://schemas.microsoft.com/office/drawing/2014/main" id="{CE642995-82C1-F148-9A3F-D0232552AFB0}"/>
              </a:ext>
            </a:extLst>
          </p:cNvPr>
          <p:cNvSpPr txBox="1"/>
          <p:nvPr/>
        </p:nvSpPr>
        <p:spPr>
          <a:xfrm>
            <a:off x="20094" y="5982109"/>
            <a:ext cx="8292289" cy="379463"/>
          </a:xfrm>
          <a:prstGeom prst="rect">
            <a:avLst/>
          </a:prstGeom>
          <a:solidFill>
            <a:schemeClr val="bg1">
              <a:lumMod val="95000"/>
            </a:schemeClr>
          </a:solidFill>
        </p:spPr>
        <p:txBody>
          <a:bodyPr wrap="square" rtlCol="0">
            <a:spAutoFit/>
          </a:bodyPr>
          <a:lstStyle/>
          <a:p>
            <a:r>
              <a:rPr lang="en-US" sz="933" dirty="0" err="1"/>
              <a:t>Sundaresan</a:t>
            </a:r>
            <a:r>
              <a:rPr lang="en-US" sz="933" dirty="0"/>
              <a:t>, S., Burnett, S., Feamster, N., &amp; De Donato, W. (2014, June). </a:t>
            </a:r>
            <a:r>
              <a:rPr lang="en-US" sz="933" dirty="0" err="1"/>
              <a:t>BISmark</a:t>
            </a:r>
            <a:r>
              <a:rPr lang="en-US" sz="933" dirty="0"/>
              <a:t>: A Testbed for Deploying Measurements and Applications in Broadband Access Networks. In </a:t>
            </a:r>
            <a:r>
              <a:rPr lang="en-US" sz="933" i="1" dirty="0"/>
              <a:t>USENIX Annual Technical Conference</a:t>
            </a:r>
            <a:r>
              <a:rPr lang="en-US" sz="933" dirty="0"/>
              <a:t> (pp. 383-394).</a:t>
            </a:r>
          </a:p>
        </p:txBody>
      </p:sp>
    </p:spTree>
    <p:extLst>
      <p:ext uri="{BB962C8B-B14F-4D97-AF65-F5344CB8AC3E}">
        <p14:creationId xmlns:p14="http://schemas.microsoft.com/office/powerpoint/2010/main" val="337982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20256-E12D-9B4B-A149-633FB44A10AB}"/>
              </a:ext>
            </a:extLst>
          </p:cNvPr>
          <p:cNvSpPr>
            <a:spLocks noGrp="1"/>
          </p:cNvSpPr>
          <p:nvPr>
            <p:ph type="title"/>
          </p:nvPr>
        </p:nvSpPr>
        <p:spPr/>
        <p:txBody>
          <a:bodyPr>
            <a:normAutofit/>
          </a:bodyPr>
          <a:lstStyle/>
          <a:p>
            <a:r>
              <a:rPr lang="en-US" sz="3733" dirty="0"/>
              <a:t>Many Factors Limit a Client-Based Speed Test</a:t>
            </a:r>
          </a:p>
        </p:txBody>
      </p:sp>
      <p:sp>
        <p:nvSpPr>
          <p:cNvPr id="3" name="Content Placeholder 2">
            <a:extLst>
              <a:ext uri="{FF2B5EF4-FFF2-40B4-BE49-F238E27FC236}">
                <a16:creationId xmlns:a16="http://schemas.microsoft.com/office/drawing/2014/main" id="{826245D1-DC58-D24A-8FAA-3D2F5EA1BBAF}"/>
              </a:ext>
            </a:extLst>
          </p:cNvPr>
          <p:cNvSpPr>
            <a:spLocks noGrp="1"/>
          </p:cNvSpPr>
          <p:nvPr>
            <p:ph idx="1"/>
          </p:nvPr>
        </p:nvSpPr>
        <p:spPr>
          <a:xfrm>
            <a:off x="609600" y="1893543"/>
            <a:ext cx="10972800" cy="4525963"/>
          </a:xfrm>
        </p:spPr>
        <p:txBody>
          <a:bodyPr>
            <a:normAutofit/>
          </a:bodyPr>
          <a:lstStyle/>
          <a:p>
            <a:r>
              <a:rPr lang="en-US" sz="4267" dirty="0"/>
              <a:t> Client device (hardware, software)</a:t>
            </a:r>
          </a:p>
          <a:p>
            <a:r>
              <a:rPr lang="en-US" sz="4267" dirty="0"/>
              <a:t> Home network</a:t>
            </a:r>
          </a:p>
          <a:p>
            <a:r>
              <a:rPr lang="en-US" sz="4267" dirty="0"/>
              <a:t> Network path</a:t>
            </a:r>
          </a:p>
          <a:p>
            <a:r>
              <a:rPr lang="en-US" sz="4267" dirty="0"/>
              <a:t> Measurement server infrastructure</a:t>
            </a:r>
          </a:p>
          <a:p>
            <a:r>
              <a:rPr lang="en-US" sz="4267" dirty="0"/>
              <a:t> Test parameters (length, # connections)</a:t>
            </a:r>
          </a:p>
        </p:txBody>
      </p:sp>
      <p:sp>
        <p:nvSpPr>
          <p:cNvPr id="6" name="Slide Number Placeholder 5">
            <a:extLst>
              <a:ext uri="{FF2B5EF4-FFF2-40B4-BE49-F238E27FC236}">
                <a16:creationId xmlns:a16="http://schemas.microsoft.com/office/drawing/2014/main" id="{8953D31F-ED61-864C-B1B3-3FE7C85B071A}"/>
              </a:ext>
            </a:extLst>
          </p:cNvPr>
          <p:cNvSpPr>
            <a:spLocks noGrp="1"/>
          </p:cNvSpPr>
          <p:nvPr>
            <p:ph type="sldNum" sz="quarter" idx="12"/>
          </p:nvPr>
        </p:nvSpPr>
        <p:spPr/>
        <p:txBody>
          <a:bodyPr/>
          <a:lstStyle/>
          <a:p>
            <a:pPr>
              <a:defRPr/>
            </a:pPr>
            <a:fld id="{6E3D0F82-FB13-7641-A581-8BD695B1B8C6}" type="slidenum">
              <a:rPr lang="en-US" smtClean="0"/>
              <a:pPr>
                <a:defRPr/>
              </a:pPr>
              <a:t>5</a:t>
            </a:fld>
            <a:endParaRPr lang="en-US" dirty="0"/>
          </a:p>
        </p:txBody>
      </p:sp>
    </p:spTree>
    <p:extLst>
      <p:ext uri="{BB962C8B-B14F-4D97-AF65-F5344CB8AC3E}">
        <p14:creationId xmlns:p14="http://schemas.microsoft.com/office/powerpoint/2010/main" val="263141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F37C84-C3F9-004B-9EEF-899AD84BD4CB}"/>
              </a:ext>
            </a:extLst>
          </p:cNvPr>
          <p:cNvSpPr>
            <a:spLocks noGrp="1"/>
          </p:cNvSpPr>
          <p:nvPr>
            <p:ph type="title"/>
          </p:nvPr>
        </p:nvSpPr>
        <p:spPr>
          <a:xfrm>
            <a:off x="838200" y="156112"/>
            <a:ext cx="10515600" cy="1325033"/>
          </a:xfrm>
        </p:spPr>
        <p:txBody>
          <a:bodyPr/>
          <a:lstStyle/>
          <a:p>
            <a:r>
              <a:rPr lang="en-US" sz="4800" dirty="0"/>
              <a:t>The Device Can be the Bottleneck</a:t>
            </a:r>
          </a:p>
        </p:txBody>
      </p:sp>
      <p:pic>
        <p:nvPicPr>
          <p:cNvPr id="5" name="Picture 4">
            <a:extLst>
              <a:ext uri="{FF2B5EF4-FFF2-40B4-BE49-F238E27FC236}">
                <a16:creationId xmlns:a16="http://schemas.microsoft.com/office/drawing/2014/main" id="{35821184-4829-1D48-9492-1B3052AD0B2E}"/>
              </a:ext>
            </a:extLst>
          </p:cNvPr>
          <p:cNvPicPr>
            <a:picLocks noChangeAspect="1"/>
          </p:cNvPicPr>
          <p:nvPr/>
        </p:nvPicPr>
        <p:blipFill>
          <a:blip r:embed="rId2"/>
          <a:stretch>
            <a:fillRect/>
          </a:stretch>
        </p:blipFill>
        <p:spPr>
          <a:xfrm>
            <a:off x="2676740" y="1330576"/>
            <a:ext cx="6640267" cy="5527424"/>
          </a:xfrm>
          <a:prstGeom prst="rect">
            <a:avLst/>
          </a:prstGeom>
        </p:spPr>
      </p:pic>
      <p:grpSp>
        <p:nvGrpSpPr>
          <p:cNvPr id="16" name="Group 15">
            <a:extLst>
              <a:ext uri="{FF2B5EF4-FFF2-40B4-BE49-F238E27FC236}">
                <a16:creationId xmlns:a16="http://schemas.microsoft.com/office/drawing/2014/main" id="{AC23A9BF-C381-774A-8C5E-BF7F2AAF6C33}"/>
              </a:ext>
            </a:extLst>
          </p:cNvPr>
          <p:cNvGrpSpPr/>
          <p:nvPr/>
        </p:nvGrpSpPr>
        <p:grpSpPr>
          <a:xfrm>
            <a:off x="3336758" y="1631713"/>
            <a:ext cx="4803465" cy="3208420"/>
            <a:chOff x="2502568" y="1223784"/>
            <a:chExt cx="3602599" cy="2406315"/>
          </a:xfrm>
        </p:grpSpPr>
        <p:sp>
          <p:nvSpPr>
            <p:cNvPr id="6" name="TextBox 5">
              <a:extLst>
                <a:ext uri="{FF2B5EF4-FFF2-40B4-BE49-F238E27FC236}">
                  <a16:creationId xmlns:a16="http://schemas.microsoft.com/office/drawing/2014/main" id="{274CC563-4147-1C49-92B7-735234F96590}"/>
                </a:ext>
              </a:extLst>
            </p:cNvPr>
            <p:cNvSpPr txBox="1"/>
            <p:nvPr/>
          </p:nvSpPr>
          <p:spPr>
            <a:xfrm>
              <a:off x="2502568" y="1223784"/>
              <a:ext cx="2825702" cy="900247"/>
            </a:xfrm>
            <a:prstGeom prst="rect">
              <a:avLst/>
            </a:prstGeom>
            <a:solidFill>
              <a:schemeClr val="tx2">
                <a:lumMod val="20000"/>
                <a:lumOff val="80000"/>
              </a:schemeClr>
            </a:solidFill>
          </p:spPr>
          <p:txBody>
            <a:bodyPr wrap="square" rtlCol="0">
              <a:spAutoFit/>
            </a:bodyPr>
            <a:lstStyle/>
            <a:p>
              <a:pPr algn="ctr"/>
              <a:r>
                <a:rPr lang="en-US" sz="2400" dirty="0">
                  <a:solidFill>
                    <a:srgbClr val="C00000"/>
                  </a:solidFill>
                </a:rPr>
                <a:t>Older iPhones do not support 802.11ac, so never exceed 100 </a:t>
              </a:r>
              <a:r>
                <a:rPr lang="en-US" sz="2400" dirty="0" err="1">
                  <a:solidFill>
                    <a:srgbClr val="C00000"/>
                  </a:solidFill>
                </a:rPr>
                <a:t>Mbps</a:t>
              </a:r>
              <a:r>
                <a:rPr lang="en-US" sz="2400" dirty="0">
                  <a:solidFill>
                    <a:srgbClr val="C00000"/>
                  </a:solidFill>
                </a:rPr>
                <a:t>!</a:t>
              </a:r>
            </a:p>
          </p:txBody>
        </p:sp>
        <p:cxnSp>
          <p:nvCxnSpPr>
            <p:cNvPr id="8" name="Straight Arrow Connector 7">
              <a:extLst>
                <a:ext uri="{FF2B5EF4-FFF2-40B4-BE49-F238E27FC236}">
                  <a16:creationId xmlns:a16="http://schemas.microsoft.com/office/drawing/2014/main" id="{6B375E40-7984-1649-AF92-7E0BCF9C9870}"/>
                </a:ext>
              </a:extLst>
            </p:cNvPr>
            <p:cNvCxnSpPr>
              <a:cxnSpLocks/>
            </p:cNvCxnSpPr>
            <p:nvPr/>
          </p:nvCxnSpPr>
          <p:spPr>
            <a:xfrm>
              <a:off x="3915419" y="2147114"/>
              <a:ext cx="1069092" cy="12629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64D34B1-5BD9-9449-9804-23E8E00980D6}"/>
                </a:ext>
              </a:extLst>
            </p:cNvPr>
            <p:cNvCxnSpPr>
              <a:cxnSpLocks/>
            </p:cNvCxnSpPr>
            <p:nvPr/>
          </p:nvCxnSpPr>
          <p:spPr>
            <a:xfrm>
              <a:off x="3915419" y="2147114"/>
              <a:ext cx="2189748" cy="14829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5D41ECF-D0B1-F748-A806-782A03D14633}"/>
                </a:ext>
              </a:extLst>
            </p:cNvPr>
            <p:cNvCxnSpPr>
              <a:cxnSpLocks/>
              <a:stCxn id="6" idx="2"/>
            </p:cNvCxnSpPr>
            <p:nvPr/>
          </p:nvCxnSpPr>
          <p:spPr>
            <a:xfrm flipH="1">
              <a:off x="3850105" y="2124031"/>
              <a:ext cx="65314" cy="14446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9" name="Slide Number Placeholder 18">
            <a:extLst>
              <a:ext uri="{FF2B5EF4-FFF2-40B4-BE49-F238E27FC236}">
                <a16:creationId xmlns:a16="http://schemas.microsoft.com/office/drawing/2014/main" id="{BE420E60-B847-B24A-9FEC-7968ADDE069D}"/>
              </a:ext>
            </a:extLst>
          </p:cNvPr>
          <p:cNvSpPr>
            <a:spLocks noGrp="1"/>
          </p:cNvSpPr>
          <p:nvPr>
            <p:ph type="sldNum" sz="quarter" idx="12"/>
          </p:nvPr>
        </p:nvSpPr>
        <p:spPr/>
        <p:txBody>
          <a:bodyPr/>
          <a:lstStyle/>
          <a:p>
            <a:pPr>
              <a:defRPr/>
            </a:pPr>
            <a:fld id="{0D87FF94-B9F9-4A4B-9252-15946458B555}" type="slidenum">
              <a:rPr lang="en-US" smtClean="0"/>
              <a:pPr>
                <a:defRPr/>
              </a:pPr>
              <a:t>6</a:t>
            </a:fld>
            <a:endParaRPr lang="en-US"/>
          </a:p>
        </p:txBody>
      </p:sp>
    </p:spTree>
    <p:extLst>
      <p:ext uri="{BB962C8B-B14F-4D97-AF65-F5344CB8AC3E}">
        <p14:creationId xmlns:p14="http://schemas.microsoft.com/office/powerpoint/2010/main" val="249806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224281"/>
            <a:ext cx="10515600" cy="1325033"/>
          </a:xfrm>
        </p:spPr>
        <p:txBody>
          <a:bodyPr>
            <a:noAutofit/>
          </a:bodyPr>
          <a:lstStyle/>
          <a:p>
            <a:r>
              <a:rPr lang="en-US" sz="4267" dirty="0"/>
              <a:t>The Home Network Can Be the Bottleneck</a:t>
            </a:r>
          </a:p>
        </p:txBody>
      </p:sp>
      <p:sp>
        <p:nvSpPr>
          <p:cNvPr id="16" name="Content Placeholder 2"/>
          <p:cNvSpPr>
            <a:spLocks noGrp="1"/>
          </p:cNvSpPr>
          <p:nvPr>
            <p:ph idx="1"/>
          </p:nvPr>
        </p:nvSpPr>
        <p:spPr>
          <a:xfrm>
            <a:off x="1213793" y="5364938"/>
            <a:ext cx="9764411" cy="1006401"/>
          </a:xfrm>
          <a:solidFill>
            <a:schemeClr val="tx2">
              <a:lumMod val="20000"/>
              <a:lumOff val="80000"/>
            </a:schemeClr>
          </a:solidFill>
        </p:spPr>
        <p:txBody>
          <a:bodyPr>
            <a:noAutofit/>
          </a:bodyPr>
          <a:lstStyle/>
          <a:p>
            <a:pPr algn="ctr">
              <a:buNone/>
            </a:pPr>
            <a:r>
              <a:rPr lang="en-US" sz="3200" dirty="0">
                <a:solidFill>
                  <a:srgbClr val="C00000"/>
                </a:solidFill>
              </a:rPr>
              <a:t>Homes with throughput greater than 35 </a:t>
            </a:r>
            <a:r>
              <a:rPr lang="en-US" sz="3200" dirty="0" err="1">
                <a:solidFill>
                  <a:srgbClr val="C00000"/>
                </a:solidFill>
              </a:rPr>
              <a:t>Mbits</a:t>
            </a:r>
            <a:r>
              <a:rPr lang="en-US" sz="3200" dirty="0">
                <a:solidFill>
                  <a:srgbClr val="C00000"/>
                </a:solidFill>
              </a:rPr>
              <a:t>/s almost never see access link bottleneck. (2015)</a:t>
            </a:r>
          </a:p>
        </p:txBody>
      </p:sp>
      <p:sp>
        <p:nvSpPr>
          <p:cNvPr id="7" name="Slide Number Placeholder 6"/>
          <p:cNvSpPr>
            <a:spLocks noGrp="1"/>
          </p:cNvSpPr>
          <p:nvPr>
            <p:ph type="sldNum" sz="quarter" idx="12"/>
          </p:nvPr>
        </p:nvSpPr>
        <p:spPr/>
        <p:txBody>
          <a:bodyPr/>
          <a:lstStyle/>
          <a:p>
            <a:fld id="{29DB4091-073E-0C4D-8C80-C010FFFD0A72}" type="slidenum">
              <a:rPr lang="en-US" smtClean="0"/>
              <a:t>7</a:t>
            </a:fld>
            <a:endParaRPr lang="en-US"/>
          </a:p>
        </p:txBody>
      </p:sp>
      <p:pic>
        <p:nvPicPr>
          <p:cNvPr id="5" name="Picture 4"/>
          <p:cNvPicPr>
            <a:picLocks noChangeAspect="1"/>
          </p:cNvPicPr>
          <p:nvPr/>
        </p:nvPicPr>
        <p:blipFill>
          <a:blip r:embed="rId2"/>
          <a:stretch>
            <a:fillRect/>
          </a:stretch>
        </p:blipFill>
        <p:spPr>
          <a:xfrm>
            <a:off x="2649877" y="1363167"/>
            <a:ext cx="5942648" cy="3986784"/>
          </a:xfrm>
          <a:prstGeom prst="rect">
            <a:avLst/>
          </a:prstGeom>
        </p:spPr>
      </p:pic>
      <p:cxnSp>
        <p:nvCxnSpPr>
          <p:cNvPr id="9" name="Straight Arrow Connector 8"/>
          <p:cNvCxnSpPr/>
          <p:nvPr/>
        </p:nvCxnSpPr>
        <p:spPr>
          <a:xfrm rot="10800000" flipV="1">
            <a:off x="5002680" y="2255093"/>
            <a:ext cx="1371424" cy="646331"/>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688392" y="1581745"/>
            <a:ext cx="4936259" cy="830997"/>
          </a:xfrm>
          <a:prstGeom prst="rect">
            <a:avLst/>
          </a:prstGeom>
          <a:solidFill>
            <a:schemeClr val="tx2">
              <a:lumMod val="20000"/>
              <a:lumOff val="80000"/>
            </a:schemeClr>
          </a:solidFill>
        </p:spPr>
        <p:txBody>
          <a:bodyPr wrap="square" rtlCol="0">
            <a:spAutoFit/>
          </a:bodyPr>
          <a:lstStyle/>
          <a:p>
            <a:r>
              <a:rPr lang="en-US" sz="2400" b="1" dirty="0">
                <a:solidFill>
                  <a:srgbClr val="C00000"/>
                </a:solidFill>
              </a:rPr>
              <a:t>Wireless bottlenecks are common, especially as throughput increases</a:t>
            </a:r>
          </a:p>
        </p:txBody>
      </p:sp>
      <p:sp>
        <p:nvSpPr>
          <p:cNvPr id="8" name="TextBox 7"/>
          <p:cNvSpPr txBox="1"/>
          <p:nvPr/>
        </p:nvSpPr>
        <p:spPr>
          <a:xfrm>
            <a:off x="7255741" y="3026239"/>
            <a:ext cx="4936259" cy="830997"/>
          </a:xfrm>
          <a:prstGeom prst="rect">
            <a:avLst/>
          </a:prstGeom>
          <a:solidFill>
            <a:schemeClr val="tx2">
              <a:lumMod val="20000"/>
              <a:lumOff val="80000"/>
            </a:schemeClr>
          </a:solidFill>
        </p:spPr>
        <p:txBody>
          <a:bodyPr wrap="square" rtlCol="0">
            <a:spAutoFit/>
          </a:bodyPr>
          <a:lstStyle/>
          <a:p>
            <a:r>
              <a:rPr lang="en-US" sz="2400" b="1" dirty="0">
                <a:solidFill>
                  <a:srgbClr val="C00000"/>
                </a:solidFill>
              </a:rPr>
              <a:t>Access link bottlenecks are rare, </a:t>
            </a:r>
            <a:br>
              <a:rPr lang="en-US" sz="2400" b="1" dirty="0">
                <a:solidFill>
                  <a:srgbClr val="C00000"/>
                </a:solidFill>
              </a:rPr>
            </a:br>
            <a:r>
              <a:rPr lang="en-US" sz="2400" b="1" dirty="0">
                <a:solidFill>
                  <a:srgbClr val="C00000"/>
                </a:solidFill>
              </a:rPr>
              <a:t>only happens at low throughput</a:t>
            </a:r>
          </a:p>
        </p:txBody>
      </p:sp>
      <p:cxnSp>
        <p:nvCxnSpPr>
          <p:cNvPr id="15" name="Straight Arrow Connector 14"/>
          <p:cNvCxnSpPr>
            <a:cxnSpLocks/>
          </p:cNvCxnSpPr>
          <p:nvPr/>
        </p:nvCxnSpPr>
        <p:spPr>
          <a:xfrm flipH="1">
            <a:off x="7510222" y="3888016"/>
            <a:ext cx="387684" cy="351973"/>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F7232A57-6427-6846-93CF-9B844B62642C}"/>
              </a:ext>
            </a:extLst>
          </p:cNvPr>
          <p:cNvSpPr txBox="1"/>
          <p:nvPr/>
        </p:nvSpPr>
        <p:spPr>
          <a:xfrm>
            <a:off x="2161702" y="6371341"/>
            <a:ext cx="7868596" cy="461665"/>
          </a:xfrm>
          <a:prstGeom prst="rect">
            <a:avLst/>
          </a:prstGeom>
          <a:solidFill>
            <a:schemeClr val="bg1">
              <a:lumMod val="95000"/>
            </a:schemeClr>
          </a:solidFill>
        </p:spPr>
        <p:txBody>
          <a:bodyPr wrap="square" rtlCol="0">
            <a:spAutoFit/>
          </a:bodyPr>
          <a:lstStyle/>
          <a:p>
            <a:r>
              <a:rPr lang="en-US" sz="1200" dirty="0" err="1"/>
              <a:t>Sundaresan</a:t>
            </a:r>
            <a:r>
              <a:rPr lang="en-US" sz="1200" dirty="0"/>
              <a:t>, S., Feamster, N., &amp; Teixeira, R. (2016, March). Home network or access link? locating last-mile downstream throughput bottlenecks. In </a:t>
            </a:r>
            <a:r>
              <a:rPr lang="en-US" sz="1200" i="1" dirty="0"/>
              <a:t>International Conference on Passive and Active Network Measurement</a:t>
            </a:r>
            <a:r>
              <a:rPr lang="en-US" sz="1200" dirty="0"/>
              <a:t> (pp. 111-123).</a:t>
            </a:r>
          </a:p>
        </p:txBody>
      </p:sp>
    </p:spTree>
    <p:extLst>
      <p:ext uri="{BB962C8B-B14F-4D97-AF65-F5344CB8AC3E}">
        <p14:creationId xmlns:p14="http://schemas.microsoft.com/office/powerpoint/2010/main" val="294444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animBg="1"/>
      <p:bldP spid="11"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4504D-AB98-034A-AF16-3AD62BF7A2FC}"/>
              </a:ext>
            </a:extLst>
          </p:cNvPr>
          <p:cNvSpPr>
            <a:spLocks noGrp="1"/>
          </p:cNvSpPr>
          <p:nvPr>
            <p:ph type="title"/>
          </p:nvPr>
        </p:nvSpPr>
        <p:spPr>
          <a:xfrm>
            <a:off x="440011" y="292973"/>
            <a:ext cx="11472397" cy="1143000"/>
          </a:xfrm>
        </p:spPr>
        <p:txBody>
          <a:bodyPr>
            <a:normAutofit/>
          </a:bodyPr>
          <a:lstStyle/>
          <a:p>
            <a:r>
              <a:rPr lang="en-US" sz="4267" dirty="0"/>
              <a:t>The Network Path can be the Bottleneck</a:t>
            </a:r>
          </a:p>
        </p:txBody>
      </p:sp>
      <p:pic>
        <p:nvPicPr>
          <p:cNvPr id="4" name="Picture 3" descr="hist-rtt-mlab.jpg">
            <a:extLst>
              <a:ext uri="{FF2B5EF4-FFF2-40B4-BE49-F238E27FC236}">
                <a16:creationId xmlns:a16="http://schemas.microsoft.com/office/drawing/2014/main" id="{45ABB22A-E60D-4E4E-A4F6-6E52D52F8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260" y="2029312"/>
            <a:ext cx="11023729" cy="4213360"/>
          </a:xfrm>
          <a:prstGeom prst="rect">
            <a:avLst/>
          </a:prstGeom>
        </p:spPr>
      </p:pic>
      <p:sp>
        <p:nvSpPr>
          <p:cNvPr id="5" name="TextBox 4">
            <a:extLst>
              <a:ext uri="{FF2B5EF4-FFF2-40B4-BE49-F238E27FC236}">
                <a16:creationId xmlns:a16="http://schemas.microsoft.com/office/drawing/2014/main" id="{126B7E88-2E9E-2440-8CFD-A380934A894D}"/>
              </a:ext>
            </a:extLst>
          </p:cNvPr>
          <p:cNvSpPr txBox="1"/>
          <p:nvPr/>
        </p:nvSpPr>
        <p:spPr>
          <a:xfrm>
            <a:off x="1608107" y="1521482"/>
            <a:ext cx="5176763" cy="1323632"/>
          </a:xfrm>
          <a:prstGeom prst="rect">
            <a:avLst/>
          </a:prstGeom>
          <a:solidFill>
            <a:schemeClr val="tx2">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667" b="1" dirty="0">
                <a:solidFill>
                  <a:srgbClr val="C00000"/>
                </a:solidFill>
              </a:rPr>
              <a:t>Latencies from South Africa to Kenya, Brazil, India are 2x higher than latencies to Europe.  </a:t>
            </a:r>
          </a:p>
        </p:txBody>
      </p:sp>
      <p:cxnSp>
        <p:nvCxnSpPr>
          <p:cNvPr id="6" name="Straight Arrow Connector 5">
            <a:extLst>
              <a:ext uri="{FF2B5EF4-FFF2-40B4-BE49-F238E27FC236}">
                <a16:creationId xmlns:a16="http://schemas.microsoft.com/office/drawing/2014/main" id="{538AEB7D-BA2C-8B44-9187-9679546D64BA}"/>
              </a:ext>
            </a:extLst>
          </p:cNvPr>
          <p:cNvCxnSpPr>
            <a:cxnSpLocks/>
            <a:stCxn id="5" idx="2"/>
          </p:cNvCxnSpPr>
          <p:nvPr/>
        </p:nvCxnSpPr>
        <p:spPr>
          <a:xfrm flipH="1">
            <a:off x="3954589" y="2845114"/>
            <a:ext cx="241900" cy="5384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7190369B-789D-5C4D-8887-3541F8606038}"/>
              </a:ext>
            </a:extLst>
          </p:cNvPr>
          <p:cNvSpPr txBox="1"/>
          <p:nvPr/>
        </p:nvSpPr>
        <p:spPr>
          <a:xfrm>
            <a:off x="7365453" y="1521482"/>
            <a:ext cx="4531683" cy="830997"/>
          </a:xfrm>
          <a:prstGeom prst="rect">
            <a:avLst/>
          </a:prstGeom>
          <a:solidFill>
            <a:schemeClr val="tx2">
              <a:lumMod val="20000"/>
              <a:lumOff val="80000"/>
            </a:schemeClr>
          </a:solidFill>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sz="2400" b="1" dirty="0">
                <a:solidFill>
                  <a:srgbClr val="C00000"/>
                </a:solidFill>
              </a:rPr>
              <a:t>Connectivity to Australia, Japan also shows higher latency.</a:t>
            </a:r>
          </a:p>
        </p:txBody>
      </p:sp>
      <p:cxnSp>
        <p:nvCxnSpPr>
          <p:cNvPr id="8" name="Straight Arrow Connector 7">
            <a:extLst>
              <a:ext uri="{FF2B5EF4-FFF2-40B4-BE49-F238E27FC236}">
                <a16:creationId xmlns:a16="http://schemas.microsoft.com/office/drawing/2014/main" id="{994DA8DB-BF50-124A-9F09-1A2567B55693}"/>
              </a:ext>
            </a:extLst>
          </p:cNvPr>
          <p:cNvCxnSpPr/>
          <p:nvPr/>
        </p:nvCxnSpPr>
        <p:spPr>
          <a:xfrm flipH="1">
            <a:off x="7365458" y="2167812"/>
            <a:ext cx="2257769" cy="9137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5557E8DA-C4B8-7843-8C98-C30F600391F2}"/>
              </a:ext>
            </a:extLst>
          </p:cNvPr>
          <p:cNvCxnSpPr>
            <a:stCxn id="7" idx="2"/>
          </p:cNvCxnSpPr>
          <p:nvPr/>
        </p:nvCxnSpPr>
        <p:spPr>
          <a:xfrm flipH="1">
            <a:off x="9187803" y="2352479"/>
            <a:ext cx="443492" cy="105569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73AC2E5-DFFC-E042-9CF0-FD6987EB8C3E}"/>
              </a:ext>
            </a:extLst>
          </p:cNvPr>
          <p:cNvSpPr txBox="1"/>
          <p:nvPr/>
        </p:nvSpPr>
        <p:spPr>
          <a:xfrm>
            <a:off x="1547780" y="6312575"/>
            <a:ext cx="8932153" cy="461665"/>
          </a:xfrm>
          <a:prstGeom prst="rect">
            <a:avLst/>
          </a:prstGeom>
          <a:solidFill>
            <a:schemeClr val="bg1">
              <a:lumMod val="95000"/>
            </a:schemeClr>
          </a:solidFill>
        </p:spPr>
        <p:txBody>
          <a:bodyPr wrap="square" rtlCol="0">
            <a:spAutoFit/>
          </a:bodyPr>
          <a:lstStyle/>
          <a:p>
            <a:r>
              <a:rPr lang="en-US" sz="1200" dirty="0"/>
              <a:t>Gupta, A., Calder, M., Feamster, N., Chetty, M., </a:t>
            </a:r>
            <a:r>
              <a:rPr lang="en-US" sz="1200" dirty="0" err="1"/>
              <a:t>Calandro</a:t>
            </a:r>
            <a:r>
              <a:rPr lang="en-US" sz="1200" dirty="0"/>
              <a:t>, E., &amp; Katz-Bassett, E. (2014, March). Peering at the Internet’s frontier: A first look at </a:t>
            </a:r>
            <a:r>
              <a:rPr lang="en-US" sz="1200" dirty="0" err="1"/>
              <a:t>isp</a:t>
            </a:r>
            <a:r>
              <a:rPr lang="en-US" sz="1200" dirty="0"/>
              <a:t> interconnectivity in Africa. In </a:t>
            </a:r>
            <a:r>
              <a:rPr lang="en-US" sz="1200" i="1" dirty="0"/>
              <a:t>International Conference on Passive and Active Network Measurement</a:t>
            </a:r>
            <a:r>
              <a:rPr lang="en-US" sz="1200" dirty="0"/>
              <a:t> (pp. 204-213). </a:t>
            </a:r>
          </a:p>
        </p:txBody>
      </p:sp>
      <p:sp>
        <p:nvSpPr>
          <p:cNvPr id="14" name="Slide Number Placeholder 13">
            <a:extLst>
              <a:ext uri="{FF2B5EF4-FFF2-40B4-BE49-F238E27FC236}">
                <a16:creationId xmlns:a16="http://schemas.microsoft.com/office/drawing/2014/main" id="{70233A48-A7EA-1A48-AD62-6CF06285E240}"/>
              </a:ext>
            </a:extLst>
          </p:cNvPr>
          <p:cNvSpPr>
            <a:spLocks noGrp="1"/>
          </p:cNvSpPr>
          <p:nvPr>
            <p:ph type="sldNum" sz="quarter" idx="12"/>
          </p:nvPr>
        </p:nvSpPr>
        <p:spPr/>
        <p:txBody>
          <a:bodyPr/>
          <a:lstStyle/>
          <a:p>
            <a:pPr>
              <a:defRPr/>
            </a:pPr>
            <a:fld id="{0D87FF94-B9F9-4A4B-9252-15946458B555}" type="slidenum">
              <a:rPr lang="en-US" smtClean="0"/>
              <a:pPr>
                <a:defRPr/>
              </a:pPr>
              <a:t>8</a:t>
            </a:fld>
            <a:endParaRPr lang="en-US"/>
          </a:p>
        </p:txBody>
      </p:sp>
    </p:spTree>
    <p:extLst>
      <p:ext uri="{BB962C8B-B14F-4D97-AF65-F5344CB8AC3E}">
        <p14:creationId xmlns:p14="http://schemas.microsoft.com/office/powerpoint/2010/main" val="263763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845" y="274639"/>
            <a:ext cx="11661423" cy="1143000"/>
          </a:xfrm>
        </p:spPr>
        <p:txBody>
          <a:bodyPr>
            <a:noAutofit/>
          </a:bodyPr>
          <a:lstStyle/>
          <a:p>
            <a:r>
              <a:rPr lang="en-US" sz="4267" dirty="0"/>
              <a:t>Faster Speed Doesn’t Mean Better Performance</a:t>
            </a:r>
          </a:p>
        </p:txBody>
      </p:sp>
      <p:sp>
        <p:nvSpPr>
          <p:cNvPr id="6" name="Slide Number Placeholder 5"/>
          <p:cNvSpPr>
            <a:spLocks noGrp="1"/>
          </p:cNvSpPr>
          <p:nvPr>
            <p:ph type="sldNum" sz="quarter" idx="12"/>
          </p:nvPr>
        </p:nvSpPr>
        <p:spPr/>
        <p:txBody>
          <a:bodyPr/>
          <a:lstStyle/>
          <a:p>
            <a:fld id="{9CB7CFED-984E-A541-821B-DDAAF16A60FC}" type="slidenum">
              <a:rPr lang="en-US" smtClean="0"/>
              <a:pPr/>
              <a:t>9</a:t>
            </a:fld>
            <a:endParaRPr lang="en-US"/>
          </a:p>
        </p:txBody>
      </p:sp>
      <p:pic>
        <p:nvPicPr>
          <p:cNvPr id="12" name="Picture 11" descr="Screen shot 2013-10-12 at 6.09.51 PM.png"/>
          <p:cNvPicPr>
            <a:picLocks noChangeAspect="1"/>
          </p:cNvPicPr>
          <p:nvPr/>
        </p:nvPicPr>
        <p:blipFill>
          <a:blip r:embed="rId2"/>
          <a:stretch>
            <a:fillRect/>
          </a:stretch>
        </p:blipFill>
        <p:spPr>
          <a:xfrm>
            <a:off x="153206" y="1417640"/>
            <a:ext cx="12038799" cy="4471859"/>
          </a:xfrm>
          <a:prstGeom prst="rect">
            <a:avLst/>
          </a:prstGeom>
        </p:spPr>
      </p:pic>
      <p:sp>
        <p:nvSpPr>
          <p:cNvPr id="3" name="TextBox 2"/>
          <p:cNvSpPr txBox="1"/>
          <p:nvPr/>
        </p:nvSpPr>
        <p:spPr>
          <a:xfrm>
            <a:off x="3420535" y="4216401"/>
            <a:ext cx="7766756" cy="1077218"/>
          </a:xfrm>
          <a:prstGeom prst="rect">
            <a:avLst/>
          </a:prstGeom>
          <a:solidFill>
            <a:schemeClr val="tx2">
              <a:lumMod val="20000"/>
              <a:lumOff val="80000"/>
            </a:schemeClr>
          </a:solidFill>
        </p:spPr>
        <p:txBody>
          <a:bodyPr wrap="square" rtlCol="0">
            <a:spAutoFit/>
          </a:bodyPr>
          <a:lstStyle/>
          <a:p>
            <a:pPr algn="ctr"/>
            <a:r>
              <a:rPr lang="en-US" sz="3200" b="1" dirty="0">
                <a:solidFill>
                  <a:srgbClr val="C00000"/>
                </a:solidFill>
              </a:rPr>
              <a:t>Page load time stops improving above 16 </a:t>
            </a:r>
            <a:r>
              <a:rPr lang="en-US" sz="3200" b="1" dirty="0" err="1">
                <a:solidFill>
                  <a:srgbClr val="C00000"/>
                </a:solidFill>
              </a:rPr>
              <a:t>Mbits</a:t>
            </a:r>
            <a:r>
              <a:rPr lang="en-US" sz="3200" b="1" dirty="0">
                <a:solidFill>
                  <a:srgbClr val="C00000"/>
                </a:solidFill>
              </a:rPr>
              <a:t> per second.</a:t>
            </a:r>
          </a:p>
        </p:txBody>
      </p:sp>
      <p:cxnSp>
        <p:nvCxnSpPr>
          <p:cNvPr id="5" name="Straight Arrow Connector 4"/>
          <p:cNvCxnSpPr/>
          <p:nvPr/>
        </p:nvCxnSpPr>
        <p:spPr>
          <a:xfrm flipV="1">
            <a:off x="6457244" y="3767668"/>
            <a:ext cx="225779" cy="44873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36EBEBBD-CDDC-4849-B6B4-148E62F7DB7A}"/>
              </a:ext>
            </a:extLst>
          </p:cNvPr>
          <p:cNvSpPr txBox="1"/>
          <p:nvPr/>
        </p:nvSpPr>
        <p:spPr>
          <a:xfrm>
            <a:off x="609600" y="6229034"/>
            <a:ext cx="10387259" cy="461665"/>
          </a:xfrm>
          <a:prstGeom prst="rect">
            <a:avLst/>
          </a:prstGeom>
          <a:solidFill>
            <a:schemeClr val="bg1">
              <a:lumMod val="95000"/>
            </a:schemeClr>
          </a:solidFill>
        </p:spPr>
        <p:txBody>
          <a:bodyPr wrap="square" rtlCol="0">
            <a:spAutoFit/>
          </a:bodyPr>
          <a:lstStyle/>
          <a:p>
            <a:r>
              <a:rPr lang="en-US" sz="1200" dirty="0" err="1"/>
              <a:t>Sundaresan</a:t>
            </a:r>
            <a:r>
              <a:rPr lang="en-US" sz="1200" dirty="0"/>
              <a:t>, S., Feamster, N., Teixeira, R., &amp; </a:t>
            </a:r>
            <a:r>
              <a:rPr lang="en-US" sz="1200" dirty="0" err="1"/>
              <a:t>Magharei</a:t>
            </a:r>
            <a:r>
              <a:rPr lang="en-US" sz="1200" dirty="0"/>
              <a:t>, N. (2013, October). Measuring and mitigating Web performance bottlenecks in broadband access networks. In </a:t>
            </a:r>
            <a:r>
              <a:rPr lang="en-US" sz="1200" i="1" dirty="0"/>
              <a:t>ACM SIGCOMM Internet measurement conference</a:t>
            </a:r>
            <a:r>
              <a:rPr lang="en-US" sz="1200" dirty="0"/>
              <a:t> (pp. 213-226). ACM. </a:t>
            </a:r>
            <a:r>
              <a:rPr lang="en-US" sz="1200" b="1" dirty="0"/>
              <a:t>Community contribution award.</a:t>
            </a:r>
          </a:p>
        </p:txBody>
      </p:sp>
    </p:spTree>
    <p:extLst>
      <p:ext uri="{BB962C8B-B14F-4D97-AF65-F5344CB8AC3E}">
        <p14:creationId xmlns:p14="http://schemas.microsoft.com/office/powerpoint/2010/main" val="290682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1563</Words>
  <Application>Microsoft Macintosh PowerPoint</Application>
  <PresentationFormat>Widescreen</PresentationFormat>
  <Paragraphs>174</Paragraphs>
  <Slides>34</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Helvetica</vt:lpstr>
      <vt:lpstr>Nunito Sans</vt:lpstr>
      <vt:lpstr>Office Theme</vt:lpstr>
      <vt:lpstr>Broadband Internet Access Measurement</vt:lpstr>
      <vt:lpstr>Summary: Five Lessons</vt:lpstr>
      <vt:lpstr>“Speed” Has Many Facets</vt:lpstr>
      <vt:lpstr>Different Techniques Measure  Different Aspects of Speed</vt:lpstr>
      <vt:lpstr>Many Factors Limit a Client-Based Speed Test</vt:lpstr>
      <vt:lpstr>The Device Can be the Bottleneck</vt:lpstr>
      <vt:lpstr>The Home Network Can Be the Bottleneck</vt:lpstr>
      <vt:lpstr>The Network Path can be the Bottleneck</vt:lpstr>
      <vt:lpstr>Faster Speed Doesn’t Mean Better Performance</vt:lpstr>
      <vt:lpstr>Application Performance Doesn’t  Always Need “Top Speed”</vt:lpstr>
      <vt:lpstr>User Experience Depends on Application Performance</vt:lpstr>
      <vt:lpstr>As Speeds Get Faster,  Speed Testing Gets Harder</vt:lpstr>
      <vt:lpstr>Closing the Digital Divide</vt:lpstr>
      <vt:lpstr>Investment is happening. It must be informed by foundational research and integrated with community fabric.</vt:lpstr>
      <vt:lpstr>Bad Data:  Garbage In, Garbage Out</vt:lpstr>
      <vt:lpstr>Many Problems with Found Data</vt:lpstr>
      <vt:lpstr>Limitation: Sampling Methodology</vt:lpstr>
      <vt:lpstr>Sampling Frame for South Shore, Chicago</vt:lpstr>
      <vt:lpstr>Limitation: Technical Methodology</vt:lpstr>
      <vt:lpstr>Step 1: Define the Question with Stakeholders</vt:lpstr>
      <vt:lpstr>Stakeholders Define Questions</vt:lpstr>
      <vt:lpstr>Getting Good Data Sometimes Requires a New System</vt:lpstr>
      <vt:lpstr>Step 2:  Determine (and Create) Your Data Sources</vt:lpstr>
      <vt:lpstr>PowerPoint Presentation</vt:lpstr>
      <vt:lpstr>Insights: Same Service Plan ≠ Same Performance</vt:lpstr>
      <vt:lpstr>PowerPoint Presentation</vt:lpstr>
      <vt:lpstr>Step 3:  Understand Tradeoffs and Limitations</vt:lpstr>
      <vt:lpstr>Example: Passive Monitoring Allows Great Insight into Application Performance</vt:lpstr>
      <vt:lpstr>PowerPoint Presentation</vt:lpstr>
      <vt:lpstr>Passive Measurement Can Yield Important Insight</vt:lpstr>
      <vt:lpstr>Privacy Tradeoffs</vt:lpstr>
      <vt:lpstr>Deployment Tradeoffs</vt:lpstr>
      <vt:lpstr>Current Deployment: Active Measurements Only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Broadband Internet Access Measurement</dc:title>
  <dc:creator>Nick Feamster</dc:creator>
  <cp:lastModifiedBy>Nick Feamster</cp:lastModifiedBy>
  <cp:revision>2</cp:revision>
  <dcterms:created xsi:type="dcterms:W3CDTF">2022-03-02T21:13:24Z</dcterms:created>
  <dcterms:modified xsi:type="dcterms:W3CDTF">2022-03-02T23:06:46Z</dcterms:modified>
</cp:coreProperties>
</file>